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Lst>
  <p:sldSz cx="18288000" cy="10287000"/>
  <p:notesSz cx="6858000" cy="9144000"/>
  <p:embeddedFontLst>
    <p:embeddedFont>
      <p:font typeface="Arimo" panose="020B0604020202020204" charset="0"/>
      <p:regular r:id="rId24"/>
    </p:embeddedFont>
    <p:embeddedFont>
      <p:font typeface="Arimo Bold" panose="020B0604020202020204" charset="0"/>
      <p:regular r:id="rId25"/>
    </p:embeddedFont>
    <p:embeddedFont>
      <p:font typeface="DM Sans" pitchFamily="2" charset="0"/>
      <p:regular r:id="rId26"/>
      <p:bold r:id="rId27"/>
      <p:italic r:id="rId28"/>
      <p:boldItalic r:id="rId29"/>
    </p:embeddedFont>
    <p:embeddedFont>
      <p:font typeface="HK Grotesk Bold" panose="020B0604020202020204" charset="0"/>
      <p:regular r:id="rId30"/>
    </p:embeddedFont>
    <p:embeddedFont>
      <p:font typeface="Open Sauce" panose="020B0604020202020204" charset="0"/>
      <p:regular r:id="rId31"/>
    </p:embeddedFont>
    <p:embeddedFont>
      <p:font typeface="Open Sauce Bold" panose="020B0604020202020204" charset="0"/>
      <p:regular r:id="rId32"/>
    </p:embeddedFont>
    <p:embeddedFont>
      <p:font typeface="Oswald" pitchFamily="2" charset="0"/>
      <p:regular r:id="rId33"/>
      <p:bold r:id="rId34"/>
      <p:boldItalic r:id="rId35"/>
    </p:embeddedFont>
    <p:embeddedFont>
      <p:font typeface="Oswald Bold" pitchFamily="2" charset="0"/>
      <p:regular r:id="rId36"/>
      <p:bold r:id="rId3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5" d="100"/>
          <a:sy n="55" d="100"/>
        </p:scale>
        <p:origin x="317" y="43"/>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font" Target="fonts/font11.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6.fntdata"/><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font" Target="fonts/font14.fnt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5.fntdata"/><Relationship Id="rId36" Type="http://schemas.openxmlformats.org/officeDocument/2006/relationships/font" Target="fonts/font1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font" Target="fonts/font12.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font" Target="fonts/font10.fntdata"/><Relationship Id="rId38"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10-Jun-24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10-Jun-24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10-Jun-24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10-Jun-24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10-Jun-24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10-Jun-24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10-Jun-24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10-Jun-24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10-Jun-24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10-Jun-24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10-Jun-24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10-Jun-24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6.sv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4.png"/><Relationship Id="rId4" Type="http://schemas.openxmlformats.org/officeDocument/2006/relationships/image" Target="../media/image16.svg"/></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4.png"/><Relationship Id="rId4" Type="http://schemas.openxmlformats.org/officeDocument/2006/relationships/image" Target="../media/image16.svg"/></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4.png"/><Relationship Id="rId4" Type="http://schemas.openxmlformats.org/officeDocument/2006/relationships/image" Target="../media/image16.svg"/></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6.svg"/></Relationships>
</file>

<file path=ppt/slides/_rels/slide1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21.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6.sv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svg"/></Relationships>
</file>

<file path=ppt/slides/_rels/slide2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3.svg"/></Relationships>
</file>

<file path=ppt/slides/_rels/slide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6.sv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jpeg"/><Relationship Id="rId5" Type="http://schemas.openxmlformats.org/officeDocument/2006/relationships/image" Target="../media/image3.sv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3.sv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GB"/>
          </a:p>
        </p:txBody>
      </p:sp>
      <p:sp>
        <p:nvSpPr>
          <p:cNvPr id="3" name="Freeform 3"/>
          <p:cNvSpPr/>
          <p:nvPr/>
        </p:nvSpPr>
        <p:spPr>
          <a:xfrm rot="7659121">
            <a:off x="15091031" y="5585714"/>
            <a:ext cx="7629294" cy="7828566"/>
          </a:xfrm>
          <a:custGeom>
            <a:avLst/>
            <a:gdLst/>
            <a:ahLst/>
            <a:cxnLst/>
            <a:rect l="l" t="t" r="r" b="b"/>
            <a:pathLst>
              <a:path w="7629294" h="7828566">
                <a:moveTo>
                  <a:pt x="0" y="0"/>
                </a:moveTo>
                <a:lnTo>
                  <a:pt x="7629294" y="0"/>
                </a:lnTo>
                <a:lnTo>
                  <a:pt x="7629294" y="7828566"/>
                </a:lnTo>
                <a:lnTo>
                  <a:pt x="0" y="782856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GB"/>
          </a:p>
        </p:txBody>
      </p:sp>
      <p:sp>
        <p:nvSpPr>
          <p:cNvPr id="4" name="Freeform 4"/>
          <p:cNvSpPr/>
          <p:nvPr/>
        </p:nvSpPr>
        <p:spPr>
          <a:xfrm>
            <a:off x="-3258071" y="-4629150"/>
            <a:ext cx="9022634" cy="9258300"/>
          </a:xfrm>
          <a:custGeom>
            <a:avLst/>
            <a:gdLst/>
            <a:ahLst/>
            <a:cxnLst/>
            <a:rect l="l" t="t" r="r" b="b"/>
            <a:pathLst>
              <a:path w="9022634" h="9258300">
                <a:moveTo>
                  <a:pt x="0" y="0"/>
                </a:moveTo>
                <a:lnTo>
                  <a:pt x="9022634" y="0"/>
                </a:lnTo>
                <a:lnTo>
                  <a:pt x="9022634" y="9258300"/>
                </a:lnTo>
                <a:lnTo>
                  <a:pt x="0" y="92583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GB"/>
          </a:p>
        </p:txBody>
      </p:sp>
      <p:grpSp>
        <p:nvGrpSpPr>
          <p:cNvPr id="5" name="Group 5"/>
          <p:cNvGrpSpPr/>
          <p:nvPr/>
        </p:nvGrpSpPr>
        <p:grpSpPr>
          <a:xfrm>
            <a:off x="2793786" y="3031453"/>
            <a:ext cx="11966019" cy="4162770"/>
            <a:chOff x="0" y="0"/>
            <a:chExt cx="2310833" cy="803899"/>
          </a:xfrm>
        </p:grpSpPr>
        <p:sp>
          <p:nvSpPr>
            <p:cNvPr id="6" name="Freeform 6"/>
            <p:cNvSpPr/>
            <p:nvPr/>
          </p:nvSpPr>
          <p:spPr>
            <a:xfrm>
              <a:off x="0" y="0"/>
              <a:ext cx="2310833" cy="803899"/>
            </a:xfrm>
            <a:custGeom>
              <a:avLst/>
              <a:gdLst/>
              <a:ahLst/>
              <a:cxnLst/>
              <a:rect l="l" t="t" r="r" b="b"/>
              <a:pathLst>
                <a:path w="2310833" h="803899">
                  <a:moveTo>
                    <a:pt x="0" y="0"/>
                  </a:moveTo>
                  <a:lnTo>
                    <a:pt x="2310833" y="0"/>
                  </a:lnTo>
                  <a:lnTo>
                    <a:pt x="2310833" y="803899"/>
                  </a:lnTo>
                  <a:lnTo>
                    <a:pt x="0" y="803899"/>
                  </a:lnTo>
                  <a:close/>
                </a:path>
              </a:pathLst>
            </a:custGeom>
            <a:solidFill>
              <a:srgbClr val="000000">
                <a:alpha val="0"/>
              </a:srgbClr>
            </a:solidFill>
            <a:ln w="38100" cap="sq">
              <a:solidFill>
                <a:srgbClr val="000000"/>
              </a:solidFill>
              <a:prstDash val="solid"/>
              <a:miter/>
            </a:ln>
          </p:spPr>
          <p:txBody>
            <a:bodyPr/>
            <a:lstStyle/>
            <a:p>
              <a:endParaRPr lang="en-GB"/>
            </a:p>
          </p:txBody>
        </p:sp>
        <p:sp>
          <p:nvSpPr>
            <p:cNvPr id="7" name="TextBox 7"/>
            <p:cNvSpPr txBox="1"/>
            <p:nvPr/>
          </p:nvSpPr>
          <p:spPr>
            <a:xfrm>
              <a:off x="0" y="-66675"/>
              <a:ext cx="2310833" cy="870574"/>
            </a:xfrm>
            <a:prstGeom prst="rect">
              <a:avLst/>
            </a:prstGeom>
          </p:spPr>
          <p:txBody>
            <a:bodyPr lIns="50800" tIns="50800" rIns="50800" bIns="50800" rtlCol="0" anchor="ctr"/>
            <a:lstStyle/>
            <a:p>
              <a:pPr algn="ctr">
                <a:lnSpc>
                  <a:spcPts val="7669"/>
                </a:lnSpc>
              </a:pPr>
              <a:r>
                <a:rPr lang="en-US" sz="5899" dirty="0">
                  <a:solidFill>
                    <a:srgbClr val="000000"/>
                  </a:solidFill>
                  <a:latin typeface="Open Sauce Bold"/>
                </a:rPr>
                <a:t>Cross-Domain Image-to-Image Translation</a:t>
              </a:r>
            </a:p>
            <a:p>
              <a:pPr algn="ctr">
                <a:lnSpc>
                  <a:spcPts val="7669"/>
                </a:lnSpc>
              </a:pPr>
              <a:r>
                <a:rPr lang="en-US" sz="5899" dirty="0">
                  <a:solidFill>
                    <a:srgbClr val="000000"/>
                  </a:solidFill>
                  <a:latin typeface="Open Sauce Bold"/>
                </a:rPr>
                <a:t>with VQGAN and BBDM</a:t>
              </a:r>
            </a:p>
            <a:p>
              <a:pPr algn="ctr">
                <a:lnSpc>
                  <a:spcPts val="6369"/>
                </a:lnSpc>
              </a:pPr>
              <a:endParaRPr lang="en-US" sz="5899" dirty="0">
                <a:solidFill>
                  <a:srgbClr val="000000"/>
                </a:solidFill>
                <a:latin typeface="Open Sauce Bold"/>
              </a:endParaRPr>
            </a:p>
          </p:txBody>
        </p:sp>
      </p:grpSp>
      <p:sp>
        <p:nvSpPr>
          <p:cNvPr id="8" name="TextBox 8"/>
          <p:cNvSpPr txBox="1"/>
          <p:nvPr/>
        </p:nvSpPr>
        <p:spPr>
          <a:xfrm>
            <a:off x="2793786" y="7254781"/>
            <a:ext cx="8177016" cy="584864"/>
          </a:xfrm>
          <a:prstGeom prst="rect">
            <a:avLst/>
          </a:prstGeom>
        </p:spPr>
        <p:txBody>
          <a:bodyPr lIns="0" tIns="0" rIns="0" bIns="0" rtlCol="0" anchor="t">
            <a:spAutoFit/>
          </a:bodyPr>
          <a:lstStyle/>
          <a:p>
            <a:pPr marL="0" lvl="0" indent="0" algn="l">
              <a:lnSpc>
                <a:spcPts val="4979"/>
              </a:lnSpc>
              <a:spcBef>
                <a:spcPct val="0"/>
              </a:spcBef>
            </a:pPr>
            <a:r>
              <a:rPr lang="en-US" sz="3111" spc="102">
                <a:solidFill>
                  <a:srgbClr val="000000"/>
                </a:solidFill>
                <a:latin typeface="HK Grotesk Bold"/>
              </a:rPr>
              <a:t>11/06/2024</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sp>
        <p:nvSpPr>
          <p:cNvPr id="2" name="Freeform 2"/>
          <p:cNvSpPr/>
          <p:nvPr/>
        </p:nvSpPr>
        <p:spPr>
          <a:xfrm rot="887923">
            <a:off x="12634253" y="-4260417"/>
            <a:ext cx="7032580" cy="7216267"/>
          </a:xfrm>
          <a:custGeom>
            <a:avLst/>
            <a:gdLst/>
            <a:ahLst/>
            <a:cxnLst/>
            <a:rect l="l" t="t" r="r" b="b"/>
            <a:pathLst>
              <a:path w="7032580" h="7216267">
                <a:moveTo>
                  <a:pt x="0" y="0"/>
                </a:moveTo>
                <a:lnTo>
                  <a:pt x="7032580" y="0"/>
                </a:lnTo>
                <a:lnTo>
                  <a:pt x="7032580" y="7216267"/>
                </a:lnTo>
                <a:lnTo>
                  <a:pt x="0" y="721626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a:p>
        </p:txBody>
      </p:sp>
      <p:grpSp>
        <p:nvGrpSpPr>
          <p:cNvPr id="3" name="Group 3"/>
          <p:cNvGrpSpPr/>
          <p:nvPr/>
        </p:nvGrpSpPr>
        <p:grpSpPr>
          <a:xfrm>
            <a:off x="16333169" y="8069439"/>
            <a:ext cx="2094695" cy="2377721"/>
            <a:chOff x="0" y="0"/>
            <a:chExt cx="551689" cy="626231"/>
          </a:xfrm>
        </p:grpSpPr>
        <p:sp>
          <p:nvSpPr>
            <p:cNvPr id="4" name="Freeform 4"/>
            <p:cNvSpPr/>
            <p:nvPr/>
          </p:nvSpPr>
          <p:spPr>
            <a:xfrm>
              <a:off x="0" y="0"/>
              <a:ext cx="551689" cy="626231"/>
            </a:xfrm>
            <a:custGeom>
              <a:avLst/>
              <a:gdLst/>
              <a:ahLst/>
              <a:cxnLst/>
              <a:rect l="l" t="t" r="r" b="b"/>
              <a:pathLst>
                <a:path w="551689" h="626231">
                  <a:moveTo>
                    <a:pt x="0" y="0"/>
                  </a:moveTo>
                  <a:lnTo>
                    <a:pt x="551689" y="0"/>
                  </a:lnTo>
                  <a:lnTo>
                    <a:pt x="551689" y="626231"/>
                  </a:lnTo>
                  <a:lnTo>
                    <a:pt x="0" y="626231"/>
                  </a:lnTo>
                  <a:close/>
                </a:path>
              </a:pathLst>
            </a:custGeom>
            <a:solidFill>
              <a:srgbClr val="CCCCCC"/>
            </a:solidFill>
          </p:spPr>
          <p:txBody>
            <a:bodyPr/>
            <a:lstStyle/>
            <a:p>
              <a:endParaRPr lang="en-GB"/>
            </a:p>
          </p:txBody>
        </p:sp>
        <p:sp>
          <p:nvSpPr>
            <p:cNvPr id="5" name="TextBox 5"/>
            <p:cNvSpPr txBox="1"/>
            <p:nvPr/>
          </p:nvSpPr>
          <p:spPr>
            <a:xfrm>
              <a:off x="0" y="-19050"/>
              <a:ext cx="551689" cy="645281"/>
            </a:xfrm>
            <a:prstGeom prst="rect">
              <a:avLst/>
            </a:prstGeom>
          </p:spPr>
          <p:txBody>
            <a:bodyPr lIns="50800" tIns="50800" rIns="50800" bIns="50800" rtlCol="0" anchor="ctr"/>
            <a:lstStyle/>
            <a:p>
              <a:pPr algn="ctr">
                <a:lnSpc>
                  <a:spcPts val="2859"/>
                </a:lnSpc>
              </a:pPr>
              <a:endParaRPr/>
            </a:p>
          </p:txBody>
        </p:sp>
      </p:grpSp>
      <p:grpSp>
        <p:nvGrpSpPr>
          <p:cNvPr id="6" name="Group 6"/>
          <p:cNvGrpSpPr/>
          <p:nvPr/>
        </p:nvGrpSpPr>
        <p:grpSpPr>
          <a:xfrm>
            <a:off x="-224419" y="-1349021"/>
            <a:ext cx="2094695" cy="2377721"/>
            <a:chOff x="0" y="0"/>
            <a:chExt cx="551689" cy="626231"/>
          </a:xfrm>
        </p:grpSpPr>
        <p:sp>
          <p:nvSpPr>
            <p:cNvPr id="7" name="Freeform 7"/>
            <p:cNvSpPr/>
            <p:nvPr/>
          </p:nvSpPr>
          <p:spPr>
            <a:xfrm>
              <a:off x="0" y="0"/>
              <a:ext cx="551689" cy="626231"/>
            </a:xfrm>
            <a:custGeom>
              <a:avLst/>
              <a:gdLst/>
              <a:ahLst/>
              <a:cxnLst/>
              <a:rect l="l" t="t" r="r" b="b"/>
              <a:pathLst>
                <a:path w="551689" h="626231">
                  <a:moveTo>
                    <a:pt x="0" y="0"/>
                  </a:moveTo>
                  <a:lnTo>
                    <a:pt x="551689" y="0"/>
                  </a:lnTo>
                  <a:lnTo>
                    <a:pt x="551689" y="626231"/>
                  </a:lnTo>
                  <a:lnTo>
                    <a:pt x="0" y="626231"/>
                  </a:lnTo>
                  <a:close/>
                </a:path>
              </a:pathLst>
            </a:custGeom>
            <a:solidFill>
              <a:srgbClr val="CCCCCC"/>
            </a:solidFill>
          </p:spPr>
          <p:txBody>
            <a:bodyPr/>
            <a:lstStyle/>
            <a:p>
              <a:endParaRPr lang="en-GB"/>
            </a:p>
          </p:txBody>
        </p:sp>
        <p:sp>
          <p:nvSpPr>
            <p:cNvPr id="8" name="TextBox 8"/>
            <p:cNvSpPr txBox="1"/>
            <p:nvPr/>
          </p:nvSpPr>
          <p:spPr>
            <a:xfrm>
              <a:off x="0" y="-19050"/>
              <a:ext cx="551689" cy="645281"/>
            </a:xfrm>
            <a:prstGeom prst="rect">
              <a:avLst/>
            </a:prstGeom>
          </p:spPr>
          <p:txBody>
            <a:bodyPr lIns="50800" tIns="50800" rIns="50800" bIns="50800" rtlCol="0" anchor="ctr"/>
            <a:lstStyle/>
            <a:p>
              <a:pPr algn="ctr">
                <a:lnSpc>
                  <a:spcPts val="2859"/>
                </a:lnSpc>
              </a:pPr>
              <a:endParaRPr/>
            </a:p>
          </p:txBody>
        </p:sp>
      </p:grpSp>
      <p:sp>
        <p:nvSpPr>
          <p:cNvPr id="9" name="Freeform 9"/>
          <p:cNvSpPr/>
          <p:nvPr/>
        </p:nvSpPr>
        <p:spPr>
          <a:xfrm>
            <a:off x="9486091" y="3928241"/>
            <a:ext cx="8597952" cy="4449817"/>
          </a:xfrm>
          <a:custGeom>
            <a:avLst/>
            <a:gdLst/>
            <a:ahLst/>
            <a:cxnLst/>
            <a:rect l="l" t="t" r="r" b="b"/>
            <a:pathLst>
              <a:path w="8597952" h="4449817">
                <a:moveTo>
                  <a:pt x="0" y="0"/>
                </a:moveTo>
                <a:lnTo>
                  <a:pt x="8597953" y="0"/>
                </a:lnTo>
                <a:lnTo>
                  <a:pt x="8597953" y="4449817"/>
                </a:lnTo>
                <a:lnTo>
                  <a:pt x="0" y="4449817"/>
                </a:lnTo>
                <a:lnTo>
                  <a:pt x="0" y="0"/>
                </a:lnTo>
                <a:close/>
              </a:path>
            </a:pathLst>
          </a:custGeom>
          <a:blipFill>
            <a:blip r:embed="rId4"/>
            <a:stretch>
              <a:fillRect/>
            </a:stretch>
          </a:blipFill>
        </p:spPr>
        <p:txBody>
          <a:bodyPr/>
          <a:lstStyle/>
          <a:p>
            <a:endParaRPr lang="en-GB"/>
          </a:p>
        </p:txBody>
      </p:sp>
      <p:sp>
        <p:nvSpPr>
          <p:cNvPr id="10" name="TextBox 10"/>
          <p:cNvSpPr txBox="1"/>
          <p:nvPr/>
        </p:nvSpPr>
        <p:spPr>
          <a:xfrm>
            <a:off x="4243113" y="404307"/>
            <a:ext cx="9801774" cy="1594138"/>
          </a:xfrm>
          <a:prstGeom prst="rect">
            <a:avLst/>
          </a:prstGeom>
        </p:spPr>
        <p:txBody>
          <a:bodyPr lIns="0" tIns="0" rIns="0" bIns="0" rtlCol="0" anchor="t">
            <a:spAutoFit/>
          </a:bodyPr>
          <a:lstStyle/>
          <a:p>
            <a:pPr marL="0" lvl="0" indent="0" algn="ctr">
              <a:lnSpc>
                <a:spcPts val="13015"/>
              </a:lnSpc>
              <a:spcBef>
                <a:spcPct val="0"/>
              </a:spcBef>
            </a:pPr>
            <a:r>
              <a:rPr lang="en-US" sz="9431" spc="924">
                <a:solidFill>
                  <a:srgbClr val="231F20"/>
                </a:solidFill>
                <a:latin typeface="Oswald Bold"/>
              </a:rPr>
              <a:t>DIFFI2I</a:t>
            </a:r>
          </a:p>
        </p:txBody>
      </p:sp>
      <p:sp>
        <p:nvSpPr>
          <p:cNvPr id="11" name="TextBox 11"/>
          <p:cNvSpPr txBox="1"/>
          <p:nvPr/>
        </p:nvSpPr>
        <p:spPr>
          <a:xfrm>
            <a:off x="459216" y="2763203"/>
            <a:ext cx="8824868" cy="7252948"/>
          </a:xfrm>
          <a:prstGeom prst="rect">
            <a:avLst/>
          </a:prstGeom>
        </p:spPr>
        <p:txBody>
          <a:bodyPr lIns="0" tIns="0" rIns="0" bIns="0" rtlCol="0" anchor="t">
            <a:spAutoFit/>
          </a:bodyPr>
          <a:lstStyle/>
          <a:p>
            <a:pPr algn="just">
              <a:lnSpc>
                <a:spcPts val="4140"/>
              </a:lnSpc>
            </a:pPr>
            <a:r>
              <a:rPr lang="en-US" sz="3000" spc="294" dirty="0">
                <a:solidFill>
                  <a:srgbClr val="231F20"/>
                </a:solidFill>
                <a:latin typeface="Arimo Bold" panose="020B0604020202020204" charset="0"/>
                <a:ea typeface="Arimo Bold" panose="020B0604020202020204" charset="0"/>
                <a:cs typeface="Arimo Bold" panose="020B0604020202020204" charset="0"/>
              </a:rPr>
              <a:t>Architecture</a:t>
            </a:r>
          </a:p>
          <a:p>
            <a:pPr algn="just">
              <a:lnSpc>
                <a:spcPts val="4140"/>
              </a:lnSpc>
            </a:pPr>
            <a:r>
              <a:rPr lang="en-US" sz="3000" spc="294" dirty="0">
                <a:solidFill>
                  <a:srgbClr val="231F20"/>
                </a:solidFill>
                <a:latin typeface="Arimo" panose="020B0604020202020204" charset="0"/>
                <a:ea typeface="Arimo" panose="020B0604020202020204" charset="0"/>
                <a:cs typeface="Arimo" panose="020B0604020202020204" charset="0"/>
              </a:rPr>
              <a:t>Compact image-to-image prior extraction network, dynamic image-to-image transformer, denoising network.</a:t>
            </a:r>
          </a:p>
          <a:p>
            <a:pPr algn="just">
              <a:lnSpc>
                <a:spcPts val="4140"/>
              </a:lnSpc>
            </a:pPr>
            <a:r>
              <a:rPr lang="en-US" sz="3000" spc="294" dirty="0">
                <a:solidFill>
                  <a:srgbClr val="231F20"/>
                </a:solidFill>
                <a:latin typeface="Arimo Bold" panose="020B0604020202020204" charset="0"/>
                <a:ea typeface="Arimo Bold" panose="020B0604020202020204" charset="0"/>
                <a:cs typeface="Arimo Bold" panose="020B0604020202020204" charset="0"/>
              </a:rPr>
              <a:t>Contributions</a:t>
            </a:r>
          </a:p>
          <a:p>
            <a:pPr marL="626115" lvl="1" indent="-313058" algn="just">
              <a:lnSpc>
                <a:spcPts val="4002"/>
              </a:lnSpc>
              <a:buAutoNum type="arabicPeriod"/>
            </a:pPr>
            <a:r>
              <a:rPr lang="en-US" sz="2900" spc="284" dirty="0">
                <a:solidFill>
                  <a:srgbClr val="231F20"/>
                </a:solidFill>
                <a:latin typeface="Arimo" panose="020B0604020202020204" charset="0"/>
                <a:ea typeface="Arimo" panose="020B0604020202020204" charset="0"/>
                <a:cs typeface="Arimo" panose="020B0604020202020204" charset="0"/>
              </a:rPr>
              <a:t>CPEN capture lower dimension representation.</a:t>
            </a:r>
          </a:p>
          <a:p>
            <a:pPr marL="626115" lvl="1" indent="-313058" algn="just">
              <a:lnSpc>
                <a:spcPts val="4002"/>
              </a:lnSpc>
              <a:buAutoNum type="arabicPeriod"/>
            </a:pPr>
            <a:r>
              <a:rPr lang="en-US" sz="2900" spc="284" dirty="0">
                <a:solidFill>
                  <a:srgbClr val="231F20"/>
                </a:solidFill>
                <a:latin typeface="Arimo" panose="020B0604020202020204" charset="0"/>
                <a:ea typeface="Arimo" panose="020B0604020202020204" charset="0"/>
                <a:cs typeface="Arimo" panose="020B0604020202020204" charset="0"/>
              </a:rPr>
              <a:t>Addition of attention.</a:t>
            </a:r>
          </a:p>
          <a:p>
            <a:pPr marL="626115" lvl="1" indent="-313058" algn="just">
              <a:lnSpc>
                <a:spcPts val="4002"/>
              </a:lnSpc>
              <a:buAutoNum type="arabicPeriod"/>
            </a:pPr>
            <a:r>
              <a:rPr lang="en-US" sz="2900" spc="284" dirty="0">
                <a:solidFill>
                  <a:srgbClr val="231F20"/>
                </a:solidFill>
                <a:latin typeface="Arimo" panose="020B0604020202020204" charset="0"/>
                <a:ea typeface="Arimo" panose="020B0604020202020204" charset="0"/>
                <a:cs typeface="Arimo" panose="020B0604020202020204" charset="0"/>
              </a:rPr>
              <a:t>Joint optimization of denoising network and the decoder.</a:t>
            </a:r>
          </a:p>
          <a:p>
            <a:pPr algn="just">
              <a:lnSpc>
                <a:spcPts val="4140"/>
              </a:lnSpc>
            </a:pPr>
            <a:r>
              <a:rPr lang="en-US" sz="3000" spc="294" dirty="0">
                <a:solidFill>
                  <a:srgbClr val="231F20"/>
                </a:solidFill>
                <a:latin typeface="Arimo Bold" panose="020B0604020202020204" charset="0"/>
                <a:ea typeface="Arimo Bold" panose="020B0604020202020204" charset="0"/>
                <a:cs typeface="Arimo Bold" panose="020B0604020202020204" charset="0"/>
              </a:rPr>
              <a:t>Limitations</a:t>
            </a:r>
          </a:p>
          <a:p>
            <a:pPr marL="647705" lvl="1" indent="-323852" algn="just">
              <a:lnSpc>
                <a:spcPts val="4140"/>
              </a:lnSpc>
              <a:buAutoNum type="arabicPeriod"/>
            </a:pPr>
            <a:r>
              <a:rPr lang="en-US" sz="3000" spc="294" dirty="0">
                <a:solidFill>
                  <a:srgbClr val="231F20"/>
                </a:solidFill>
                <a:latin typeface="Arimo" panose="020B0604020202020204" charset="0"/>
                <a:ea typeface="Arimo" panose="020B0604020202020204" charset="0"/>
                <a:cs typeface="Arimo" panose="020B0604020202020204" charset="0"/>
              </a:rPr>
              <a:t>Need for iterative diffusion process.</a:t>
            </a:r>
          </a:p>
          <a:p>
            <a:pPr marL="647705" lvl="1" indent="-323852" algn="just">
              <a:lnSpc>
                <a:spcPts val="4140"/>
              </a:lnSpc>
              <a:buAutoNum type="arabicPeriod"/>
            </a:pPr>
            <a:r>
              <a:rPr lang="en-US" sz="3000" spc="294" dirty="0">
                <a:solidFill>
                  <a:srgbClr val="231F20"/>
                </a:solidFill>
                <a:latin typeface="Arimo" panose="020B0604020202020204" charset="0"/>
                <a:ea typeface="Arimo" panose="020B0604020202020204" charset="0"/>
                <a:cs typeface="Arimo" panose="020B0604020202020204" charset="0"/>
              </a:rPr>
              <a:t>Training complexity.</a:t>
            </a:r>
          </a:p>
          <a:p>
            <a:pPr marL="647705" lvl="1" indent="-323852" algn="just">
              <a:lnSpc>
                <a:spcPts val="4140"/>
              </a:lnSpc>
              <a:buAutoNum type="arabicPeriod"/>
            </a:pPr>
            <a:r>
              <a:rPr lang="en-US" sz="3000" spc="294" dirty="0">
                <a:solidFill>
                  <a:srgbClr val="231F20"/>
                </a:solidFill>
                <a:latin typeface="Arimo" panose="020B0604020202020204" charset="0"/>
                <a:ea typeface="Arimo" panose="020B0604020202020204" charset="0"/>
                <a:cs typeface="Arimo" panose="020B0604020202020204" charset="0"/>
              </a:rPr>
              <a:t>Impact of noise introduction.</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sp>
        <p:nvSpPr>
          <p:cNvPr id="2" name="Freeform 2"/>
          <p:cNvSpPr/>
          <p:nvPr/>
        </p:nvSpPr>
        <p:spPr>
          <a:xfrm rot="887923">
            <a:off x="12634253" y="-4260417"/>
            <a:ext cx="7032580" cy="7216267"/>
          </a:xfrm>
          <a:custGeom>
            <a:avLst/>
            <a:gdLst/>
            <a:ahLst/>
            <a:cxnLst/>
            <a:rect l="l" t="t" r="r" b="b"/>
            <a:pathLst>
              <a:path w="7032580" h="7216267">
                <a:moveTo>
                  <a:pt x="0" y="0"/>
                </a:moveTo>
                <a:lnTo>
                  <a:pt x="7032580" y="0"/>
                </a:lnTo>
                <a:lnTo>
                  <a:pt x="7032580" y="7216267"/>
                </a:lnTo>
                <a:lnTo>
                  <a:pt x="0" y="721626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a:p>
        </p:txBody>
      </p:sp>
      <p:grpSp>
        <p:nvGrpSpPr>
          <p:cNvPr id="3" name="Group 3"/>
          <p:cNvGrpSpPr/>
          <p:nvPr/>
        </p:nvGrpSpPr>
        <p:grpSpPr>
          <a:xfrm>
            <a:off x="16333169" y="8069439"/>
            <a:ext cx="2094695" cy="2377721"/>
            <a:chOff x="0" y="0"/>
            <a:chExt cx="551689" cy="626231"/>
          </a:xfrm>
        </p:grpSpPr>
        <p:sp>
          <p:nvSpPr>
            <p:cNvPr id="4" name="Freeform 4"/>
            <p:cNvSpPr/>
            <p:nvPr/>
          </p:nvSpPr>
          <p:spPr>
            <a:xfrm>
              <a:off x="0" y="0"/>
              <a:ext cx="551689" cy="626231"/>
            </a:xfrm>
            <a:custGeom>
              <a:avLst/>
              <a:gdLst/>
              <a:ahLst/>
              <a:cxnLst/>
              <a:rect l="l" t="t" r="r" b="b"/>
              <a:pathLst>
                <a:path w="551689" h="626231">
                  <a:moveTo>
                    <a:pt x="0" y="0"/>
                  </a:moveTo>
                  <a:lnTo>
                    <a:pt x="551689" y="0"/>
                  </a:lnTo>
                  <a:lnTo>
                    <a:pt x="551689" y="626231"/>
                  </a:lnTo>
                  <a:lnTo>
                    <a:pt x="0" y="626231"/>
                  </a:lnTo>
                  <a:close/>
                </a:path>
              </a:pathLst>
            </a:custGeom>
            <a:solidFill>
              <a:srgbClr val="CCCCCC"/>
            </a:solidFill>
          </p:spPr>
          <p:txBody>
            <a:bodyPr/>
            <a:lstStyle/>
            <a:p>
              <a:endParaRPr lang="en-GB"/>
            </a:p>
          </p:txBody>
        </p:sp>
        <p:sp>
          <p:nvSpPr>
            <p:cNvPr id="5" name="TextBox 5"/>
            <p:cNvSpPr txBox="1"/>
            <p:nvPr/>
          </p:nvSpPr>
          <p:spPr>
            <a:xfrm>
              <a:off x="0" y="-19050"/>
              <a:ext cx="551689" cy="645281"/>
            </a:xfrm>
            <a:prstGeom prst="rect">
              <a:avLst/>
            </a:prstGeom>
          </p:spPr>
          <p:txBody>
            <a:bodyPr lIns="50800" tIns="50800" rIns="50800" bIns="50800" rtlCol="0" anchor="ctr"/>
            <a:lstStyle/>
            <a:p>
              <a:pPr algn="ctr">
                <a:lnSpc>
                  <a:spcPts val="2859"/>
                </a:lnSpc>
              </a:pPr>
              <a:endParaRPr/>
            </a:p>
          </p:txBody>
        </p:sp>
      </p:grpSp>
      <p:grpSp>
        <p:nvGrpSpPr>
          <p:cNvPr id="6" name="Group 6"/>
          <p:cNvGrpSpPr/>
          <p:nvPr/>
        </p:nvGrpSpPr>
        <p:grpSpPr>
          <a:xfrm>
            <a:off x="-224419" y="-1349021"/>
            <a:ext cx="2094695" cy="2377721"/>
            <a:chOff x="0" y="0"/>
            <a:chExt cx="551689" cy="626231"/>
          </a:xfrm>
        </p:grpSpPr>
        <p:sp>
          <p:nvSpPr>
            <p:cNvPr id="7" name="Freeform 7"/>
            <p:cNvSpPr/>
            <p:nvPr/>
          </p:nvSpPr>
          <p:spPr>
            <a:xfrm>
              <a:off x="0" y="0"/>
              <a:ext cx="551689" cy="626231"/>
            </a:xfrm>
            <a:custGeom>
              <a:avLst/>
              <a:gdLst/>
              <a:ahLst/>
              <a:cxnLst/>
              <a:rect l="l" t="t" r="r" b="b"/>
              <a:pathLst>
                <a:path w="551689" h="626231">
                  <a:moveTo>
                    <a:pt x="0" y="0"/>
                  </a:moveTo>
                  <a:lnTo>
                    <a:pt x="551689" y="0"/>
                  </a:lnTo>
                  <a:lnTo>
                    <a:pt x="551689" y="626231"/>
                  </a:lnTo>
                  <a:lnTo>
                    <a:pt x="0" y="626231"/>
                  </a:lnTo>
                  <a:close/>
                </a:path>
              </a:pathLst>
            </a:custGeom>
            <a:solidFill>
              <a:srgbClr val="CCCCCC"/>
            </a:solidFill>
          </p:spPr>
          <p:txBody>
            <a:bodyPr/>
            <a:lstStyle/>
            <a:p>
              <a:endParaRPr lang="en-GB"/>
            </a:p>
          </p:txBody>
        </p:sp>
        <p:sp>
          <p:nvSpPr>
            <p:cNvPr id="8" name="TextBox 8"/>
            <p:cNvSpPr txBox="1"/>
            <p:nvPr/>
          </p:nvSpPr>
          <p:spPr>
            <a:xfrm>
              <a:off x="0" y="-19050"/>
              <a:ext cx="551689" cy="645281"/>
            </a:xfrm>
            <a:prstGeom prst="rect">
              <a:avLst/>
            </a:prstGeom>
          </p:spPr>
          <p:txBody>
            <a:bodyPr lIns="50800" tIns="50800" rIns="50800" bIns="50800" rtlCol="0" anchor="ctr"/>
            <a:lstStyle/>
            <a:p>
              <a:pPr algn="ctr">
                <a:lnSpc>
                  <a:spcPts val="2859"/>
                </a:lnSpc>
              </a:pPr>
              <a:endParaRPr/>
            </a:p>
          </p:txBody>
        </p:sp>
      </p:grpSp>
      <p:sp>
        <p:nvSpPr>
          <p:cNvPr id="9" name="Freeform 9"/>
          <p:cNvSpPr/>
          <p:nvPr/>
        </p:nvSpPr>
        <p:spPr>
          <a:xfrm>
            <a:off x="9284084" y="3912369"/>
            <a:ext cx="8693768" cy="2948037"/>
          </a:xfrm>
          <a:custGeom>
            <a:avLst/>
            <a:gdLst/>
            <a:ahLst/>
            <a:cxnLst/>
            <a:rect l="l" t="t" r="r" b="b"/>
            <a:pathLst>
              <a:path w="8693768" h="2948037">
                <a:moveTo>
                  <a:pt x="0" y="0"/>
                </a:moveTo>
                <a:lnTo>
                  <a:pt x="8693768" y="0"/>
                </a:lnTo>
                <a:lnTo>
                  <a:pt x="8693768" y="2948037"/>
                </a:lnTo>
                <a:lnTo>
                  <a:pt x="0" y="2948037"/>
                </a:lnTo>
                <a:lnTo>
                  <a:pt x="0" y="0"/>
                </a:lnTo>
                <a:close/>
              </a:path>
            </a:pathLst>
          </a:custGeom>
          <a:blipFill>
            <a:blip r:embed="rId4"/>
            <a:stretch>
              <a:fillRect/>
            </a:stretch>
          </a:blipFill>
        </p:spPr>
        <p:txBody>
          <a:bodyPr/>
          <a:lstStyle/>
          <a:p>
            <a:endParaRPr lang="en-GB"/>
          </a:p>
        </p:txBody>
      </p:sp>
      <p:sp>
        <p:nvSpPr>
          <p:cNvPr id="10" name="TextBox 10"/>
          <p:cNvSpPr txBox="1"/>
          <p:nvPr/>
        </p:nvSpPr>
        <p:spPr>
          <a:xfrm>
            <a:off x="4243113" y="404307"/>
            <a:ext cx="9801774" cy="1594138"/>
          </a:xfrm>
          <a:prstGeom prst="rect">
            <a:avLst/>
          </a:prstGeom>
        </p:spPr>
        <p:txBody>
          <a:bodyPr lIns="0" tIns="0" rIns="0" bIns="0" rtlCol="0" anchor="t">
            <a:spAutoFit/>
          </a:bodyPr>
          <a:lstStyle/>
          <a:p>
            <a:pPr marL="0" lvl="0" indent="0" algn="ctr">
              <a:lnSpc>
                <a:spcPts val="13015"/>
              </a:lnSpc>
              <a:spcBef>
                <a:spcPct val="0"/>
              </a:spcBef>
            </a:pPr>
            <a:r>
              <a:rPr lang="en-US" sz="9431" spc="924">
                <a:solidFill>
                  <a:srgbClr val="231F20"/>
                </a:solidFill>
                <a:latin typeface="Oswald Bold"/>
              </a:rPr>
              <a:t>RL-I2IT</a:t>
            </a:r>
          </a:p>
        </p:txBody>
      </p:sp>
      <p:sp>
        <p:nvSpPr>
          <p:cNvPr id="11" name="TextBox 11"/>
          <p:cNvSpPr txBox="1"/>
          <p:nvPr/>
        </p:nvSpPr>
        <p:spPr>
          <a:xfrm>
            <a:off x="459216" y="2763203"/>
            <a:ext cx="8824868" cy="6227026"/>
          </a:xfrm>
          <a:prstGeom prst="rect">
            <a:avLst/>
          </a:prstGeom>
        </p:spPr>
        <p:txBody>
          <a:bodyPr lIns="0" tIns="0" rIns="0" bIns="0" rtlCol="0" anchor="t">
            <a:spAutoFit/>
          </a:bodyPr>
          <a:lstStyle/>
          <a:p>
            <a:pPr algn="just">
              <a:lnSpc>
                <a:spcPts val="4140"/>
              </a:lnSpc>
            </a:pPr>
            <a:r>
              <a:rPr lang="en-US" sz="3000" spc="294" dirty="0">
                <a:solidFill>
                  <a:srgbClr val="231F20"/>
                </a:solidFill>
                <a:latin typeface="Arimo Bold" panose="020B0604020202020204" charset="0"/>
                <a:ea typeface="Arimo Bold" panose="020B0604020202020204" charset="0"/>
                <a:cs typeface="Arimo Bold" panose="020B0604020202020204" charset="0"/>
              </a:rPr>
              <a:t>Architecture</a:t>
            </a:r>
          </a:p>
          <a:p>
            <a:pPr algn="just">
              <a:lnSpc>
                <a:spcPts val="4140"/>
              </a:lnSpc>
            </a:pPr>
            <a:r>
              <a:rPr lang="en-US" sz="3000" spc="294" dirty="0">
                <a:solidFill>
                  <a:srgbClr val="231F20"/>
                </a:solidFill>
                <a:latin typeface="Arimo" panose="020B0604020202020204" charset="0"/>
                <a:ea typeface="Arimo" panose="020B0604020202020204" charset="0"/>
                <a:cs typeface="Arimo" panose="020B0604020202020204" charset="0"/>
              </a:rPr>
              <a:t>Planner, Actor, Critic</a:t>
            </a:r>
          </a:p>
          <a:p>
            <a:pPr algn="just">
              <a:lnSpc>
                <a:spcPts val="4140"/>
              </a:lnSpc>
            </a:pPr>
            <a:r>
              <a:rPr lang="en-US" sz="3000" spc="294" dirty="0">
                <a:solidFill>
                  <a:srgbClr val="231F20"/>
                </a:solidFill>
                <a:latin typeface="Arimo Bold" panose="020B0604020202020204" charset="0"/>
                <a:ea typeface="Arimo Bold" panose="020B0604020202020204" charset="0"/>
                <a:cs typeface="Arimo Bold" panose="020B0604020202020204" charset="0"/>
              </a:rPr>
              <a:t>Contributions</a:t>
            </a:r>
          </a:p>
          <a:p>
            <a:pPr marL="626115" lvl="1" indent="-313058" algn="just">
              <a:lnSpc>
                <a:spcPts val="4002"/>
              </a:lnSpc>
              <a:buAutoNum type="arabicPeriod"/>
            </a:pPr>
            <a:r>
              <a:rPr lang="en-US" sz="2900" spc="284" dirty="0">
                <a:solidFill>
                  <a:srgbClr val="231F20"/>
                </a:solidFill>
                <a:latin typeface="Arimo" panose="020B0604020202020204" charset="0"/>
                <a:ea typeface="Arimo" panose="020B0604020202020204" charset="0"/>
                <a:cs typeface="Arimo" panose="020B0604020202020204" charset="0"/>
              </a:rPr>
              <a:t>Addition of planner to help the actor.</a:t>
            </a:r>
          </a:p>
          <a:p>
            <a:pPr marL="626115" lvl="1" indent="-313058" algn="just">
              <a:lnSpc>
                <a:spcPts val="4002"/>
              </a:lnSpc>
              <a:buAutoNum type="arabicPeriod"/>
            </a:pPr>
            <a:r>
              <a:rPr lang="en-US" sz="2900" spc="284" dirty="0">
                <a:solidFill>
                  <a:srgbClr val="231F20"/>
                </a:solidFill>
                <a:latin typeface="Arimo" panose="020B0604020202020204" charset="0"/>
                <a:ea typeface="Arimo" panose="020B0604020202020204" charset="0"/>
                <a:cs typeface="Arimo" panose="020B0604020202020204" charset="0"/>
              </a:rPr>
              <a:t>Critic evaluates the plan rather than the action.</a:t>
            </a:r>
          </a:p>
          <a:p>
            <a:pPr algn="just">
              <a:lnSpc>
                <a:spcPts val="4140"/>
              </a:lnSpc>
            </a:pPr>
            <a:r>
              <a:rPr lang="en-US" sz="3000" spc="294" dirty="0">
                <a:solidFill>
                  <a:srgbClr val="231F20"/>
                </a:solidFill>
                <a:latin typeface="Arimo Bold" panose="020B0604020202020204" charset="0"/>
                <a:ea typeface="Arimo Bold" panose="020B0604020202020204" charset="0"/>
                <a:cs typeface="Arimo Bold" panose="020B0604020202020204" charset="0"/>
              </a:rPr>
              <a:t>Limitations</a:t>
            </a:r>
          </a:p>
          <a:p>
            <a:pPr marL="647705" lvl="1" indent="-323852" algn="just">
              <a:lnSpc>
                <a:spcPts val="4140"/>
              </a:lnSpc>
              <a:buAutoNum type="arabicPeriod"/>
            </a:pPr>
            <a:r>
              <a:rPr lang="en-US" sz="3000" spc="294" dirty="0">
                <a:solidFill>
                  <a:srgbClr val="231F20"/>
                </a:solidFill>
                <a:latin typeface="Arimo" panose="020B0604020202020204" charset="0"/>
                <a:ea typeface="Arimo" panose="020B0604020202020204" charset="0"/>
                <a:cs typeface="Arimo" panose="020B0604020202020204" charset="0"/>
              </a:rPr>
              <a:t>Single-Style NST Limitation.</a:t>
            </a:r>
          </a:p>
          <a:p>
            <a:pPr marL="647705" lvl="1" indent="-323852" algn="just">
              <a:lnSpc>
                <a:spcPts val="4140"/>
              </a:lnSpc>
              <a:buAutoNum type="arabicPeriod"/>
            </a:pPr>
            <a:r>
              <a:rPr lang="en-US" sz="3000" spc="294" dirty="0">
                <a:solidFill>
                  <a:srgbClr val="231F20"/>
                </a:solidFill>
                <a:latin typeface="Arimo" panose="020B0604020202020204" charset="0"/>
                <a:ea typeface="Arimo" panose="020B0604020202020204" charset="0"/>
                <a:cs typeface="Arimo" panose="020B0604020202020204" charset="0"/>
              </a:rPr>
              <a:t>Hyperparameter Dependency.</a:t>
            </a:r>
          </a:p>
          <a:p>
            <a:pPr marL="647705" lvl="1" indent="-323852" algn="just">
              <a:lnSpc>
                <a:spcPts val="4140"/>
              </a:lnSpc>
              <a:buAutoNum type="arabicPeriod"/>
            </a:pPr>
            <a:r>
              <a:rPr lang="en-US" sz="3000" spc="294" dirty="0">
                <a:solidFill>
                  <a:srgbClr val="231F20"/>
                </a:solidFill>
                <a:latin typeface="Arimo" panose="020B0604020202020204" charset="0"/>
                <a:ea typeface="Arimo" panose="020B0604020202020204" charset="0"/>
                <a:cs typeface="Arimo" panose="020B0604020202020204" charset="0"/>
              </a:rPr>
              <a:t>High-dimensional continuous action handling.</a:t>
            </a:r>
          </a:p>
          <a:p>
            <a:pPr marL="647705" lvl="1" indent="-323852" algn="just">
              <a:lnSpc>
                <a:spcPts val="4140"/>
              </a:lnSpc>
              <a:buAutoNum type="arabicPeriod"/>
            </a:pPr>
            <a:r>
              <a:rPr lang="en-US" sz="3000" spc="294" dirty="0">
                <a:solidFill>
                  <a:srgbClr val="231F20"/>
                </a:solidFill>
                <a:latin typeface="Arimo" panose="020B0604020202020204" charset="0"/>
                <a:ea typeface="Arimo" panose="020B0604020202020204" charset="0"/>
                <a:cs typeface="Arimo" panose="020B0604020202020204" charset="0"/>
              </a:rPr>
              <a:t>Limited generalization to other tasks.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A1A1A"/>
        </a:solidFill>
        <a:effectLst/>
      </p:bgPr>
    </p:bg>
    <p:spTree>
      <p:nvGrpSpPr>
        <p:cNvPr id="1" name=""/>
        <p:cNvGrpSpPr/>
        <p:nvPr/>
      </p:nvGrpSpPr>
      <p:grpSpPr>
        <a:xfrm>
          <a:off x="0" y="0"/>
          <a:ext cx="0" cy="0"/>
          <a:chOff x="0" y="0"/>
          <a:chExt cx="0" cy="0"/>
        </a:xfrm>
      </p:grpSpPr>
      <p:sp>
        <p:nvSpPr>
          <p:cNvPr id="2" name="Freeform 2"/>
          <p:cNvSpPr/>
          <p:nvPr/>
        </p:nvSpPr>
        <p:spPr>
          <a:xfrm>
            <a:off x="-8169367" y="-10264537"/>
            <a:ext cx="15841853" cy="16255633"/>
          </a:xfrm>
          <a:custGeom>
            <a:avLst/>
            <a:gdLst/>
            <a:ahLst/>
            <a:cxnLst/>
            <a:rect l="l" t="t" r="r" b="b"/>
            <a:pathLst>
              <a:path w="15841853" h="16255633">
                <a:moveTo>
                  <a:pt x="0" y="0"/>
                </a:moveTo>
                <a:lnTo>
                  <a:pt x="15841853" y="0"/>
                </a:lnTo>
                <a:lnTo>
                  <a:pt x="15841853" y="16255632"/>
                </a:lnTo>
                <a:lnTo>
                  <a:pt x="0" y="162556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a:p>
        </p:txBody>
      </p:sp>
      <p:sp>
        <p:nvSpPr>
          <p:cNvPr id="3" name="TextBox 3"/>
          <p:cNvSpPr txBox="1"/>
          <p:nvPr/>
        </p:nvSpPr>
        <p:spPr>
          <a:xfrm>
            <a:off x="2720102" y="3030981"/>
            <a:ext cx="12057353" cy="1702517"/>
          </a:xfrm>
          <a:prstGeom prst="rect">
            <a:avLst/>
          </a:prstGeom>
        </p:spPr>
        <p:txBody>
          <a:bodyPr lIns="0" tIns="0" rIns="0" bIns="0" rtlCol="0" anchor="t">
            <a:spAutoFit/>
          </a:bodyPr>
          <a:lstStyle/>
          <a:p>
            <a:pPr algn="l">
              <a:lnSpc>
                <a:spcPts val="13948"/>
              </a:lnSpc>
            </a:pPr>
            <a:r>
              <a:rPr lang="en-US" sz="10107" spc="990" dirty="0">
                <a:solidFill>
                  <a:srgbClr val="FFFFFF"/>
                </a:solidFill>
                <a:latin typeface="Oswald Bold"/>
              </a:rPr>
              <a:t>METHODOLODY</a:t>
            </a:r>
          </a:p>
        </p:txBody>
      </p:sp>
      <p:sp>
        <p:nvSpPr>
          <p:cNvPr id="4" name="Freeform 4"/>
          <p:cNvSpPr/>
          <p:nvPr/>
        </p:nvSpPr>
        <p:spPr>
          <a:xfrm>
            <a:off x="13447294" y="-3843198"/>
            <a:ext cx="15841853" cy="16255633"/>
          </a:xfrm>
          <a:custGeom>
            <a:avLst/>
            <a:gdLst/>
            <a:ahLst/>
            <a:cxnLst/>
            <a:rect l="l" t="t" r="r" b="b"/>
            <a:pathLst>
              <a:path w="15841853" h="16255633">
                <a:moveTo>
                  <a:pt x="0" y="0"/>
                </a:moveTo>
                <a:lnTo>
                  <a:pt x="15841853" y="0"/>
                </a:lnTo>
                <a:lnTo>
                  <a:pt x="15841853" y="16255632"/>
                </a:lnTo>
                <a:lnTo>
                  <a:pt x="0" y="162556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a:p>
        </p:txBody>
      </p:sp>
      <p:sp>
        <p:nvSpPr>
          <p:cNvPr id="5" name="TextBox 5"/>
          <p:cNvSpPr txBox="1"/>
          <p:nvPr/>
        </p:nvSpPr>
        <p:spPr>
          <a:xfrm>
            <a:off x="2720102" y="4905847"/>
            <a:ext cx="10951206" cy="487272"/>
          </a:xfrm>
          <a:prstGeom prst="rect">
            <a:avLst/>
          </a:prstGeom>
        </p:spPr>
        <p:txBody>
          <a:bodyPr lIns="0" tIns="0" rIns="0" bIns="0" rtlCol="0" anchor="t">
            <a:spAutoFit/>
          </a:bodyPr>
          <a:lstStyle/>
          <a:p>
            <a:pPr algn="l">
              <a:lnSpc>
                <a:spcPts val="3999"/>
              </a:lnSpc>
            </a:pPr>
            <a:r>
              <a:rPr lang="en-US" sz="2898" spc="284" dirty="0">
                <a:solidFill>
                  <a:srgbClr val="F5FFF5"/>
                </a:solidFill>
                <a:latin typeface="DM Sans"/>
              </a:rPr>
              <a:t>To explain each part of our project and our model</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GB"/>
          </a:p>
        </p:txBody>
      </p:sp>
      <p:sp>
        <p:nvSpPr>
          <p:cNvPr id="3" name="Freeform 3"/>
          <p:cNvSpPr/>
          <p:nvPr/>
        </p:nvSpPr>
        <p:spPr>
          <a:xfrm rot="3407869">
            <a:off x="12052165" y="1118883"/>
            <a:ext cx="12471670" cy="5351480"/>
          </a:xfrm>
          <a:custGeom>
            <a:avLst/>
            <a:gdLst/>
            <a:ahLst/>
            <a:cxnLst/>
            <a:rect l="l" t="t" r="r" b="b"/>
            <a:pathLst>
              <a:path w="12471670" h="5351480">
                <a:moveTo>
                  <a:pt x="0" y="0"/>
                </a:moveTo>
                <a:lnTo>
                  <a:pt x="12471670" y="0"/>
                </a:lnTo>
                <a:lnTo>
                  <a:pt x="12471670" y="5351480"/>
                </a:lnTo>
                <a:lnTo>
                  <a:pt x="0" y="535148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GB"/>
          </a:p>
        </p:txBody>
      </p:sp>
      <p:sp>
        <p:nvSpPr>
          <p:cNvPr id="4" name="Freeform 4"/>
          <p:cNvSpPr/>
          <p:nvPr/>
        </p:nvSpPr>
        <p:spPr>
          <a:xfrm rot="3407869">
            <a:off x="-4696947" y="10150458"/>
            <a:ext cx="12471670" cy="5351480"/>
          </a:xfrm>
          <a:custGeom>
            <a:avLst/>
            <a:gdLst/>
            <a:ahLst/>
            <a:cxnLst/>
            <a:rect l="l" t="t" r="r" b="b"/>
            <a:pathLst>
              <a:path w="12471670" h="5351480">
                <a:moveTo>
                  <a:pt x="0" y="0"/>
                </a:moveTo>
                <a:lnTo>
                  <a:pt x="12471670" y="0"/>
                </a:lnTo>
                <a:lnTo>
                  <a:pt x="12471670" y="5351480"/>
                </a:lnTo>
                <a:lnTo>
                  <a:pt x="0" y="535148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GB"/>
          </a:p>
        </p:txBody>
      </p:sp>
      <p:sp>
        <p:nvSpPr>
          <p:cNvPr id="5" name="TextBox 5"/>
          <p:cNvSpPr txBox="1"/>
          <p:nvPr/>
        </p:nvSpPr>
        <p:spPr>
          <a:xfrm>
            <a:off x="1209675" y="611252"/>
            <a:ext cx="15067946" cy="7856099"/>
          </a:xfrm>
          <a:prstGeom prst="rect">
            <a:avLst/>
          </a:prstGeom>
        </p:spPr>
        <p:txBody>
          <a:bodyPr lIns="0" tIns="0" rIns="0" bIns="0" rtlCol="0" anchor="t">
            <a:spAutoFit/>
          </a:bodyPr>
          <a:lstStyle/>
          <a:p>
            <a:pPr algn="l">
              <a:lnSpc>
                <a:spcPts val="4147"/>
              </a:lnSpc>
            </a:pPr>
            <a:endParaRPr dirty="0"/>
          </a:p>
          <a:p>
            <a:pPr algn="l">
              <a:lnSpc>
                <a:spcPts val="4147"/>
              </a:lnSpc>
            </a:pPr>
            <a:r>
              <a:rPr lang="en-US" sz="3005" spc="294" dirty="0">
                <a:solidFill>
                  <a:srgbClr val="231F20"/>
                </a:solidFill>
                <a:latin typeface="Arimo"/>
              </a:rPr>
              <a:t>Approach:</a:t>
            </a:r>
          </a:p>
          <a:p>
            <a:pPr algn="l">
              <a:lnSpc>
                <a:spcPts val="4147"/>
              </a:lnSpc>
            </a:pPr>
            <a:endParaRPr lang="en-US" sz="3005" spc="294" dirty="0">
              <a:solidFill>
                <a:srgbClr val="231F20"/>
              </a:solidFill>
              <a:latin typeface="Arimo"/>
            </a:endParaRPr>
          </a:p>
          <a:p>
            <a:pPr marL="648842" lvl="1" indent="-324421" algn="l">
              <a:lnSpc>
                <a:spcPts val="4147"/>
              </a:lnSpc>
              <a:buFont typeface="Arial"/>
              <a:buChar char="•"/>
            </a:pPr>
            <a:r>
              <a:rPr lang="en-US" sz="3005" spc="294" dirty="0">
                <a:solidFill>
                  <a:srgbClr val="231F20"/>
                </a:solidFill>
                <a:latin typeface="Arimo"/>
              </a:rPr>
              <a:t>GAN Architecture: Utilizes Vector Quantized Generative Adversarial Network (VQGAN) for initial image representation.</a:t>
            </a:r>
          </a:p>
          <a:p>
            <a:pPr marL="648842" lvl="1" indent="-324421" algn="l">
              <a:lnSpc>
                <a:spcPts val="4147"/>
              </a:lnSpc>
              <a:buFont typeface="Arial"/>
              <a:buChar char="•"/>
            </a:pPr>
            <a:r>
              <a:rPr lang="en-US" sz="3005" spc="294" dirty="0">
                <a:solidFill>
                  <a:srgbClr val="231F20"/>
                </a:solidFill>
                <a:latin typeface="Arimo"/>
              </a:rPr>
              <a:t>Diffusion Model (BBDM): Integrates Brownian Bridge Diffusion Model (BBDM) for refining and enhancing image quality.</a:t>
            </a:r>
          </a:p>
          <a:p>
            <a:pPr marL="648842" lvl="1" indent="-324421" algn="l">
              <a:lnSpc>
                <a:spcPts val="4147"/>
              </a:lnSpc>
              <a:buFont typeface="Arial"/>
              <a:buChar char="•"/>
            </a:pPr>
            <a:r>
              <a:rPr lang="en-US" sz="3005" spc="294" dirty="0">
                <a:solidFill>
                  <a:srgbClr val="231F20"/>
                </a:solidFill>
                <a:latin typeface="Arimo"/>
              </a:rPr>
              <a:t>Latent Space: Explores and utilizes discrete latent space generated by VQGAN for domain enhancement.</a:t>
            </a:r>
          </a:p>
          <a:p>
            <a:pPr algn="l">
              <a:lnSpc>
                <a:spcPts val="4147"/>
              </a:lnSpc>
            </a:pPr>
            <a:endParaRPr lang="en-US" sz="3005" spc="294" dirty="0">
              <a:solidFill>
                <a:srgbClr val="231F20"/>
              </a:solidFill>
              <a:latin typeface="Arimo"/>
            </a:endParaRPr>
          </a:p>
          <a:p>
            <a:pPr algn="l">
              <a:lnSpc>
                <a:spcPts val="4147"/>
              </a:lnSpc>
            </a:pPr>
            <a:r>
              <a:rPr lang="en-US" sz="3005" spc="294" dirty="0">
                <a:solidFill>
                  <a:srgbClr val="231F20"/>
                </a:solidFill>
                <a:latin typeface="Arimo"/>
              </a:rPr>
              <a:t>Dataset:</a:t>
            </a:r>
          </a:p>
          <a:p>
            <a:pPr algn="l">
              <a:lnSpc>
                <a:spcPts val="4147"/>
              </a:lnSpc>
            </a:pPr>
            <a:endParaRPr lang="en-US" sz="3005" spc="294" dirty="0">
              <a:solidFill>
                <a:srgbClr val="231F20"/>
              </a:solidFill>
              <a:latin typeface="Arimo"/>
            </a:endParaRPr>
          </a:p>
          <a:p>
            <a:pPr marL="648842" lvl="1" indent="-324421" algn="l">
              <a:lnSpc>
                <a:spcPts val="4147"/>
              </a:lnSpc>
              <a:buFont typeface="Arial"/>
              <a:buChar char="•"/>
            </a:pPr>
            <a:r>
              <a:rPr lang="en-US" sz="3005" spc="294" dirty="0" err="1">
                <a:solidFill>
                  <a:srgbClr val="231F20"/>
                </a:solidFill>
                <a:latin typeface="Arimo"/>
              </a:rPr>
              <a:t>CelebAMask</a:t>
            </a:r>
            <a:r>
              <a:rPr lang="en-US" sz="3005" spc="294" dirty="0">
                <a:solidFill>
                  <a:srgbClr val="231F20"/>
                </a:solidFill>
                <a:latin typeface="Arimo"/>
              </a:rPr>
              <a:t>-HQ: High-resolution facial images annotated with masks, providing extensive and diverse data for training and evaluation.</a:t>
            </a:r>
          </a:p>
          <a:p>
            <a:pPr algn="l">
              <a:lnSpc>
                <a:spcPts val="4147"/>
              </a:lnSpc>
            </a:pPr>
            <a:endParaRPr lang="en-US" sz="3005" spc="294" dirty="0">
              <a:solidFill>
                <a:srgbClr val="231F20"/>
              </a:solidFill>
              <a:latin typeface="Arimo"/>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GB"/>
          </a:p>
        </p:txBody>
      </p:sp>
      <p:sp>
        <p:nvSpPr>
          <p:cNvPr id="3" name="Freeform 3"/>
          <p:cNvSpPr/>
          <p:nvPr/>
        </p:nvSpPr>
        <p:spPr>
          <a:xfrm rot="3407869">
            <a:off x="12052165" y="1118883"/>
            <a:ext cx="12471670" cy="5351480"/>
          </a:xfrm>
          <a:custGeom>
            <a:avLst/>
            <a:gdLst/>
            <a:ahLst/>
            <a:cxnLst/>
            <a:rect l="l" t="t" r="r" b="b"/>
            <a:pathLst>
              <a:path w="12471670" h="5351480">
                <a:moveTo>
                  <a:pt x="0" y="0"/>
                </a:moveTo>
                <a:lnTo>
                  <a:pt x="12471670" y="0"/>
                </a:lnTo>
                <a:lnTo>
                  <a:pt x="12471670" y="5351480"/>
                </a:lnTo>
                <a:lnTo>
                  <a:pt x="0" y="535148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GB"/>
          </a:p>
        </p:txBody>
      </p:sp>
      <p:sp>
        <p:nvSpPr>
          <p:cNvPr id="4" name="Freeform 4"/>
          <p:cNvSpPr/>
          <p:nvPr/>
        </p:nvSpPr>
        <p:spPr>
          <a:xfrm>
            <a:off x="8203215" y="7962246"/>
            <a:ext cx="4876482" cy="516424"/>
          </a:xfrm>
          <a:custGeom>
            <a:avLst/>
            <a:gdLst/>
            <a:ahLst/>
            <a:cxnLst/>
            <a:rect l="l" t="t" r="r" b="b"/>
            <a:pathLst>
              <a:path w="4876482" h="516424">
                <a:moveTo>
                  <a:pt x="0" y="0"/>
                </a:moveTo>
                <a:lnTo>
                  <a:pt x="4876483" y="0"/>
                </a:lnTo>
                <a:lnTo>
                  <a:pt x="4876483" y="516423"/>
                </a:lnTo>
                <a:lnTo>
                  <a:pt x="0" y="516423"/>
                </a:lnTo>
                <a:lnTo>
                  <a:pt x="0" y="0"/>
                </a:lnTo>
                <a:close/>
              </a:path>
            </a:pathLst>
          </a:custGeom>
          <a:blipFill>
            <a:blip r:embed="rId5"/>
            <a:stretch>
              <a:fillRect t="-86495"/>
            </a:stretch>
          </a:blipFill>
        </p:spPr>
        <p:txBody>
          <a:bodyPr/>
          <a:lstStyle/>
          <a:p>
            <a:endParaRPr lang="en-GB"/>
          </a:p>
        </p:txBody>
      </p:sp>
      <p:sp>
        <p:nvSpPr>
          <p:cNvPr id="5" name="Freeform 5"/>
          <p:cNvSpPr/>
          <p:nvPr/>
        </p:nvSpPr>
        <p:spPr>
          <a:xfrm rot="3407869">
            <a:off x="-4696947" y="10150458"/>
            <a:ext cx="12471670" cy="5351480"/>
          </a:xfrm>
          <a:custGeom>
            <a:avLst/>
            <a:gdLst/>
            <a:ahLst/>
            <a:cxnLst/>
            <a:rect l="l" t="t" r="r" b="b"/>
            <a:pathLst>
              <a:path w="12471670" h="5351480">
                <a:moveTo>
                  <a:pt x="0" y="0"/>
                </a:moveTo>
                <a:lnTo>
                  <a:pt x="12471670" y="0"/>
                </a:lnTo>
                <a:lnTo>
                  <a:pt x="12471670" y="5351480"/>
                </a:lnTo>
                <a:lnTo>
                  <a:pt x="0" y="535148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GB"/>
          </a:p>
        </p:txBody>
      </p:sp>
      <p:sp>
        <p:nvSpPr>
          <p:cNvPr id="6" name="Freeform 6"/>
          <p:cNvSpPr/>
          <p:nvPr/>
        </p:nvSpPr>
        <p:spPr>
          <a:xfrm>
            <a:off x="2998349" y="3975598"/>
            <a:ext cx="12272253" cy="4889473"/>
          </a:xfrm>
          <a:custGeom>
            <a:avLst/>
            <a:gdLst/>
            <a:ahLst/>
            <a:cxnLst/>
            <a:rect l="l" t="t" r="r" b="b"/>
            <a:pathLst>
              <a:path w="12272253" h="4889473">
                <a:moveTo>
                  <a:pt x="0" y="0"/>
                </a:moveTo>
                <a:lnTo>
                  <a:pt x="12272252" y="0"/>
                </a:lnTo>
                <a:lnTo>
                  <a:pt x="12272252" y="4889472"/>
                </a:lnTo>
                <a:lnTo>
                  <a:pt x="0" y="4889472"/>
                </a:lnTo>
                <a:lnTo>
                  <a:pt x="0" y="0"/>
                </a:lnTo>
                <a:close/>
              </a:path>
            </a:pathLst>
          </a:custGeom>
          <a:blipFill>
            <a:blip r:embed="rId6"/>
            <a:stretch>
              <a:fillRect/>
            </a:stretch>
          </a:blipFill>
        </p:spPr>
        <p:txBody>
          <a:bodyPr/>
          <a:lstStyle/>
          <a:p>
            <a:endParaRPr lang="en-GB"/>
          </a:p>
        </p:txBody>
      </p:sp>
      <p:sp>
        <p:nvSpPr>
          <p:cNvPr id="7" name="TextBox 7"/>
          <p:cNvSpPr txBox="1"/>
          <p:nvPr/>
        </p:nvSpPr>
        <p:spPr>
          <a:xfrm>
            <a:off x="1175948" y="744336"/>
            <a:ext cx="14132753" cy="1569599"/>
          </a:xfrm>
          <a:prstGeom prst="rect">
            <a:avLst/>
          </a:prstGeom>
        </p:spPr>
        <p:txBody>
          <a:bodyPr lIns="0" tIns="0" rIns="0" bIns="0" rtlCol="0" anchor="t">
            <a:spAutoFit/>
          </a:bodyPr>
          <a:lstStyle/>
          <a:p>
            <a:pPr algn="l">
              <a:lnSpc>
                <a:spcPts val="4147"/>
              </a:lnSpc>
            </a:pPr>
            <a:endParaRPr dirty="0"/>
          </a:p>
          <a:p>
            <a:pPr algn="l">
              <a:lnSpc>
                <a:spcPts val="4147"/>
              </a:lnSpc>
            </a:pPr>
            <a:r>
              <a:rPr lang="en-US" sz="3005" spc="294" dirty="0">
                <a:solidFill>
                  <a:srgbClr val="231F20"/>
                </a:solidFill>
                <a:latin typeface="Arimo"/>
              </a:rPr>
              <a:t>We propose to accomplish the diffusion process in the latent space of the popular pre-trained VQGAN model</a:t>
            </a:r>
          </a:p>
        </p:txBody>
      </p:sp>
      <p:sp>
        <p:nvSpPr>
          <p:cNvPr id="8" name="TextBox 8"/>
          <p:cNvSpPr txBox="1"/>
          <p:nvPr/>
        </p:nvSpPr>
        <p:spPr>
          <a:xfrm>
            <a:off x="6435621" y="2562278"/>
            <a:ext cx="4958968" cy="1107827"/>
          </a:xfrm>
          <a:prstGeom prst="rect">
            <a:avLst/>
          </a:prstGeom>
        </p:spPr>
        <p:txBody>
          <a:bodyPr lIns="0" tIns="0" rIns="0" bIns="0" rtlCol="0" anchor="t">
            <a:spAutoFit/>
          </a:bodyPr>
          <a:lstStyle/>
          <a:p>
            <a:pPr algn="l">
              <a:lnSpc>
                <a:spcPts val="4423"/>
              </a:lnSpc>
            </a:pPr>
            <a:endParaRPr dirty="0"/>
          </a:p>
          <a:p>
            <a:pPr algn="l">
              <a:lnSpc>
                <a:spcPts val="4423"/>
              </a:lnSpc>
            </a:pPr>
            <a:r>
              <a:rPr lang="en-US" sz="3205" spc="314" dirty="0">
                <a:solidFill>
                  <a:srgbClr val="231F20"/>
                </a:solidFill>
                <a:latin typeface="Arimo Bold"/>
              </a:rPr>
              <a:t>VQGAN Architecture</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GB"/>
          </a:p>
        </p:txBody>
      </p:sp>
      <p:sp>
        <p:nvSpPr>
          <p:cNvPr id="3" name="Freeform 3"/>
          <p:cNvSpPr/>
          <p:nvPr/>
        </p:nvSpPr>
        <p:spPr>
          <a:xfrm rot="3407869">
            <a:off x="12052165" y="1118883"/>
            <a:ext cx="12471670" cy="5351480"/>
          </a:xfrm>
          <a:custGeom>
            <a:avLst/>
            <a:gdLst/>
            <a:ahLst/>
            <a:cxnLst/>
            <a:rect l="l" t="t" r="r" b="b"/>
            <a:pathLst>
              <a:path w="12471670" h="5351480">
                <a:moveTo>
                  <a:pt x="0" y="0"/>
                </a:moveTo>
                <a:lnTo>
                  <a:pt x="12471670" y="0"/>
                </a:lnTo>
                <a:lnTo>
                  <a:pt x="12471670" y="5351480"/>
                </a:lnTo>
                <a:lnTo>
                  <a:pt x="0" y="535148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GB"/>
          </a:p>
        </p:txBody>
      </p:sp>
      <p:sp>
        <p:nvSpPr>
          <p:cNvPr id="4" name="Freeform 4"/>
          <p:cNvSpPr/>
          <p:nvPr/>
        </p:nvSpPr>
        <p:spPr>
          <a:xfrm>
            <a:off x="8203215" y="7962246"/>
            <a:ext cx="4876482" cy="516424"/>
          </a:xfrm>
          <a:custGeom>
            <a:avLst/>
            <a:gdLst/>
            <a:ahLst/>
            <a:cxnLst/>
            <a:rect l="l" t="t" r="r" b="b"/>
            <a:pathLst>
              <a:path w="4876482" h="516424">
                <a:moveTo>
                  <a:pt x="0" y="0"/>
                </a:moveTo>
                <a:lnTo>
                  <a:pt x="4876483" y="0"/>
                </a:lnTo>
                <a:lnTo>
                  <a:pt x="4876483" y="516423"/>
                </a:lnTo>
                <a:lnTo>
                  <a:pt x="0" y="516423"/>
                </a:lnTo>
                <a:lnTo>
                  <a:pt x="0" y="0"/>
                </a:lnTo>
                <a:close/>
              </a:path>
            </a:pathLst>
          </a:custGeom>
          <a:blipFill>
            <a:blip r:embed="rId5"/>
            <a:stretch>
              <a:fillRect t="-86495"/>
            </a:stretch>
          </a:blipFill>
        </p:spPr>
        <p:txBody>
          <a:bodyPr/>
          <a:lstStyle/>
          <a:p>
            <a:endParaRPr lang="en-GB"/>
          </a:p>
        </p:txBody>
      </p:sp>
      <p:sp>
        <p:nvSpPr>
          <p:cNvPr id="5" name="Freeform 5"/>
          <p:cNvSpPr/>
          <p:nvPr/>
        </p:nvSpPr>
        <p:spPr>
          <a:xfrm rot="3407869">
            <a:off x="-4696947" y="10150458"/>
            <a:ext cx="12471670" cy="5351480"/>
          </a:xfrm>
          <a:custGeom>
            <a:avLst/>
            <a:gdLst/>
            <a:ahLst/>
            <a:cxnLst/>
            <a:rect l="l" t="t" r="r" b="b"/>
            <a:pathLst>
              <a:path w="12471670" h="5351480">
                <a:moveTo>
                  <a:pt x="0" y="0"/>
                </a:moveTo>
                <a:lnTo>
                  <a:pt x="12471670" y="0"/>
                </a:lnTo>
                <a:lnTo>
                  <a:pt x="12471670" y="5351480"/>
                </a:lnTo>
                <a:lnTo>
                  <a:pt x="0" y="535148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GB"/>
          </a:p>
        </p:txBody>
      </p:sp>
      <p:sp>
        <p:nvSpPr>
          <p:cNvPr id="6" name="TextBox 6"/>
          <p:cNvSpPr txBox="1"/>
          <p:nvPr/>
        </p:nvSpPr>
        <p:spPr>
          <a:xfrm>
            <a:off x="1119788" y="712911"/>
            <a:ext cx="10340159" cy="555377"/>
          </a:xfrm>
          <a:prstGeom prst="rect">
            <a:avLst/>
          </a:prstGeom>
        </p:spPr>
        <p:txBody>
          <a:bodyPr lIns="0" tIns="0" rIns="0" bIns="0" rtlCol="0" anchor="t">
            <a:spAutoFit/>
          </a:bodyPr>
          <a:lstStyle/>
          <a:p>
            <a:pPr algn="l">
              <a:lnSpc>
                <a:spcPts val="4423"/>
              </a:lnSpc>
            </a:pPr>
            <a:r>
              <a:rPr lang="en-US" sz="3205" spc="314" dirty="0">
                <a:solidFill>
                  <a:srgbClr val="231F20"/>
                </a:solidFill>
                <a:latin typeface="Arimo Bold"/>
              </a:rPr>
              <a:t>Conditional Diffusion Models versus BBDM</a:t>
            </a:r>
          </a:p>
        </p:txBody>
      </p:sp>
      <p:sp>
        <p:nvSpPr>
          <p:cNvPr id="7" name="Freeform 7"/>
          <p:cNvSpPr/>
          <p:nvPr/>
        </p:nvSpPr>
        <p:spPr>
          <a:xfrm>
            <a:off x="3977062" y="4741677"/>
            <a:ext cx="10174525" cy="5162940"/>
          </a:xfrm>
          <a:custGeom>
            <a:avLst/>
            <a:gdLst/>
            <a:ahLst/>
            <a:cxnLst/>
            <a:rect l="l" t="t" r="r" b="b"/>
            <a:pathLst>
              <a:path w="10174525" h="5162940">
                <a:moveTo>
                  <a:pt x="0" y="0"/>
                </a:moveTo>
                <a:lnTo>
                  <a:pt x="10174524" y="0"/>
                </a:lnTo>
                <a:lnTo>
                  <a:pt x="10174524" y="5162940"/>
                </a:lnTo>
                <a:lnTo>
                  <a:pt x="0" y="5162940"/>
                </a:lnTo>
                <a:lnTo>
                  <a:pt x="0" y="0"/>
                </a:lnTo>
                <a:close/>
              </a:path>
            </a:pathLst>
          </a:custGeom>
          <a:blipFill>
            <a:blip r:embed="rId6"/>
            <a:stretch>
              <a:fillRect l="-249" t="-10" b="-10"/>
            </a:stretch>
          </a:blipFill>
        </p:spPr>
        <p:txBody>
          <a:bodyPr/>
          <a:lstStyle/>
          <a:p>
            <a:endParaRPr lang="en-GB"/>
          </a:p>
        </p:txBody>
      </p:sp>
      <p:sp>
        <p:nvSpPr>
          <p:cNvPr id="8" name="TextBox 8"/>
          <p:cNvSpPr txBox="1"/>
          <p:nvPr/>
        </p:nvSpPr>
        <p:spPr>
          <a:xfrm>
            <a:off x="923925" y="1767705"/>
            <a:ext cx="15005793" cy="2574487"/>
          </a:xfrm>
          <a:prstGeom prst="rect">
            <a:avLst/>
          </a:prstGeom>
        </p:spPr>
        <p:txBody>
          <a:bodyPr lIns="0" tIns="0" rIns="0" bIns="0" rtlCol="0" anchor="t">
            <a:spAutoFit/>
          </a:bodyPr>
          <a:lstStyle/>
          <a:p>
            <a:pPr marL="474979" lvl="1" indent="-237490" algn="l">
              <a:lnSpc>
                <a:spcPts val="2859"/>
              </a:lnSpc>
              <a:buFont typeface="Arial"/>
              <a:buChar char="•"/>
            </a:pPr>
            <a:r>
              <a:rPr lang="en-US" sz="2199" dirty="0">
                <a:solidFill>
                  <a:srgbClr val="231F20"/>
                </a:solidFill>
                <a:latin typeface="Arimo" panose="020B0604020202020204" charset="0"/>
                <a:ea typeface="Arimo" panose="020B0604020202020204" charset="0"/>
                <a:cs typeface="Arimo" panose="020B0604020202020204" charset="0"/>
              </a:rPr>
              <a:t>Most of the conditional diffusion models suffer from poor model generalization, and can only be adapted to some specific applications where the conditional input has high similarity with the output, such as inpainting and super-resolution.</a:t>
            </a:r>
          </a:p>
          <a:p>
            <a:pPr marL="474979" lvl="1" indent="-237490" algn="l">
              <a:lnSpc>
                <a:spcPts val="2859"/>
              </a:lnSpc>
              <a:buFont typeface="Arial"/>
              <a:buChar char="•"/>
            </a:pPr>
            <a:r>
              <a:rPr lang="en-US" sz="2199" dirty="0">
                <a:solidFill>
                  <a:srgbClr val="231F20"/>
                </a:solidFill>
                <a:latin typeface="Arimo" panose="020B0604020202020204" charset="0"/>
                <a:ea typeface="Arimo" panose="020B0604020202020204" charset="0"/>
                <a:cs typeface="Arimo" panose="020B0604020202020204" charset="0"/>
              </a:rPr>
              <a:t>These methods treat image-to-image translation as conditional image generation by integrating the encoded feature of the reference image into the U-Net in the reverse process to guide the diffusion towards the target domain. Despite some practical success, the above condition mechanism does not have a clear theoretical guarantee that the final diffusion result yields the desired conditional distribution.</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GB"/>
          </a:p>
        </p:txBody>
      </p:sp>
      <p:sp>
        <p:nvSpPr>
          <p:cNvPr id="3" name="Freeform 3"/>
          <p:cNvSpPr/>
          <p:nvPr/>
        </p:nvSpPr>
        <p:spPr>
          <a:xfrm rot="3407869">
            <a:off x="12052165" y="1118883"/>
            <a:ext cx="12471670" cy="5351480"/>
          </a:xfrm>
          <a:custGeom>
            <a:avLst/>
            <a:gdLst/>
            <a:ahLst/>
            <a:cxnLst/>
            <a:rect l="l" t="t" r="r" b="b"/>
            <a:pathLst>
              <a:path w="12471670" h="5351480">
                <a:moveTo>
                  <a:pt x="0" y="0"/>
                </a:moveTo>
                <a:lnTo>
                  <a:pt x="12471670" y="0"/>
                </a:lnTo>
                <a:lnTo>
                  <a:pt x="12471670" y="5351480"/>
                </a:lnTo>
                <a:lnTo>
                  <a:pt x="0" y="535148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GB"/>
          </a:p>
        </p:txBody>
      </p:sp>
      <p:sp>
        <p:nvSpPr>
          <p:cNvPr id="4" name="Freeform 4"/>
          <p:cNvSpPr/>
          <p:nvPr/>
        </p:nvSpPr>
        <p:spPr>
          <a:xfrm>
            <a:off x="8203215" y="7962246"/>
            <a:ext cx="4876482" cy="516424"/>
          </a:xfrm>
          <a:custGeom>
            <a:avLst/>
            <a:gdLst/>
            <a:ahLst/>
            <a:cxnLst/>
            <a:rect l="l" t="t" r="r" b="b"/>
            <a:pathLst>
              <a:path w="4876482" h="516424">
                <a:moveTo>
                  <a:pt x="0" y="0"/>
                </a:moveTo>
                <a:lnTo>
                  <a:pt x="4876483" y="0"/>
                </a:lnTo>
                <a:lnTo>
                  <a:pt x="4876483" y="516423"/>
                </a:lnTo>
                <a:lnTo>
                  <a:pt x="0" y="516423"/>
                </a:lnTo>
                <a:lnTo>
                  <a:pt x="0" y="0"/>
                </a:lnTo>
                <a:close/>
              </a:path>
            </a:pathLst>
          </a:custGeom>
          <a:blipFill>
            <a:blip r:embed="rId5"/>
            <a:stretch>
              <a:fillRect t="-86495"/>
            </a:stretch>
          </a:blipFill>
        </p:spPr>
        <p:txBody>
          <a:bodyPr/>
          <a:lstStyle/>
          <a:p>
            <a:endParaRPr lang="en-GB"/>
          </a:p>
        </p:txBody>
      </p:sp>
      <p:sp>
        <p:nvSpPr>
          <p:cNvPr id="5" name="Freeform 5"/>
          <p:cNvSpPr/>
          <p:nvPr/>
        </p:nvSpPr>
        <p:spPr>
          <a:xfrm rot="3407869">
            <a:off x="-4696947" y="10150458"/>
            <a:ext cx="12471670" cy="5351480"/>
          </a:xfrm>
          <a:custGeom>
            <a:avLst/>
            <a:gdLst/>
            <a:ahLst/>
            <a:cxnLst/>
            <a:rect l="l" t="t" r="r" b="b"/>
            <a:pathLst>
              <a:path w="12471670" h="5351480">
                <a:moveTo>
                  <a:pt x="0" y="0"/>
                </a:moveTo>
                <a:lnTo>
                  <a:pt x="12471670" y="0"/>
                </a:lnTo>
                <a:lnTo>
                  <a:pt x="12471670" y="5351480"/>
                </a:lnTo>
                <a:lnTo>
                  <a:pt x="0" y="535148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GB"/>
          </a:p>
        </p:txBody>
      </p:sp>
      <p:sp>
        <p:nvSpPr>
          <p:cNvPr id="6" name="Freeform 6"/>
          <p:cNvSpPr/>
          <p:nvPr/>
        </p:nvSpPr>
        <p:spPr>
          <a:xfrm>
            <a:off x="3581934" y="4530351"/>
            <a:ext cx="11124133" cy="4718424"/>
          </a:xfrm>
          <a:custGeom>
            <a:avLst/>
            <a:gdLst/>
            <a:ahLst/>
            <a:cxnLst/>
            <a:rect l="l" t="t" r="r" b="b"/>
            <a:pathLst>
              <a:path w="11124133" h="4718424">
                <a:moveTo>
                  <a:pt x="0" y="0"/>
                </a:moveTo>
                <a:lnTo>
                  <a:pt x="11124132" y="0"/>
                </a:lnTo>
                <a:lnTo>
                  <a:pt x="11124132" y="4718424"/>
                </a:lnTo>
                <a:lnTo>
                  <a:pt x="0" y="4718424"/>
                </a:lnTo>
                <a:lnTo>
                  <a:pt x="0" y="0"/>
                </a:lnTo>
                <a:close/>
              </a:path>
            </a:pathLst>
          </a:custGeom>
          <a:blipFill>
            <a:blip r:embed="rId6"/>
            <a:stretch>
              <a:fillRect/>
            </a:stretch>
          </a:blipFill>
        </p:spPr>
        <p:txBody>
          <a:bodyPr/>
          <a:lstStyle/>
          <a:p>
            <a:endParaRPr lang="en-GB"/>
          </a:p>
        </p:txBody>
      </p:sp>
      <p:sp>
        <p:nvSpPr>
          <p:cNvPr id="7" name="TextBox 7"/>
          <p:cNvSpPr txBox="1"/>
          <p:nvPr/>
        </p:nvSpPr>
        <p:spPr>
          <a:xfrm>
            <a:off x="1000125" y="712911"/>
            <a:ext cx="10340159" cy="555377"/>
          </a:xfrm>
          <a:prstGeom prst="rect">
            <a:avLst/>
          </a:prstGeom>
        </p:spPr>
        <p:txBody>
          <a:bodyPr lIns="0" tIns="0" rIns="0" bIns="0" rtlCol="0" anchor="t">
            <a:spAutoFit/>
          </a:bodyPr>
          <a:lstStyle/>
          <a:p>
            <a:pPr algn="l">
              <a:lnSpc>
                <a:spcPts val="4423"/>
              </a:lnSpc>
            </a:pPr>
            <a:r>
              <a:rPr lang="en-US" sz="3205" spc="314" dirty="0">
                <a:solidFill>
                  <a:srgbClr val="231F20"/>
                </a:solidFill>
                <a:latin typeface="Arimo Bold"/>
              </a:rPr>
              <a:t>Brownian Bridge Diffusion Model (BBDM)</a:t>
            </a:r>
          </a:p>
        </p:txBody>
      </p:sp>
      <p:sp>
        <p:nvSpPr>
          <p:cNvPr id="8" name="TextBox 8"/>
          <p:cNvSpPr txBox="1"/>
          <p:nvPr/>
        </p:nvSpPr>
        <p:spPr>
          <a:xfrm>
            <a:off x="952500" y="1872480"/>
            <a:ext cx="15005793" cy="1859483"/>
          </a:xfrm>
          <a:prstGeom prst="rect">
            <a:avLst/>
          </a:prstGeom>
        </p:spPr>
        <p:txBody>
          <a:bodyPr lIns="0" tIns="0" rIns="0" bIns="0" rtlCol="0" anchor="t">
            <a:spAutoFit/>
          </a:bodyPr>
          <a:lstStyle/>
          <a:p>
            <a:pPr marL="474979" lvl="1" indent="-237490" algn="l">
              <a:lnSpc>
                <a:spcPts val="2859"/>
              </a:lnSpc>
              <a:buFont typeface="Arial"/>
              <a:buChar char="•"/>
            </a:pPr>
            <a:r>
              <a:rPr lang="en-US" sz="3005" spc="294" dirty="0">
                <a:solidFill>
                  <a:srgbClr val="231F20"/>
                </a:solidFill>
                <a:latin typeface="Arimo"/>
              </a:rPr>
              <a:t>The proposed BBDM method models image-to-image translation as a Brownian Bridge stochastic process.</a:t>
            </a:r>
          </a:p>
          <a:p>
            <a:pPr marL="474979" lvl="1" indent="-237490" algn="l">
              <a:lnSpc>
                <a:spcPts val="2859"/>
              </a:lnSpc>
              <a:buFont typeface="Arial"/>
              <a:buChar char="•"/>
            </a:pPr>
            <a:r>
              <a:rPr lang="en-US" sz="3005" spc="294" dirty="0">
                <a:solidFill>
                  <a:srgbClr val="231F20"/>
                </a:solidFill>
                <a:latin typeface="Arimo"/>
              </a:rPr>
              <a:t>Unlike traditional diffusion methods, which treat translation as a conditional generation process, BBDM directly maps input to output domains.</a:t>
            </a:r>
          </a:p>
        </p:txBody>
      </p:sp>
      <p:sp>
        <p:nvSpPr>
          <p:cNvPr id="9" name="TextBox 9"/>
          <p:cNvSpPr txBox="1"/>
          <p:nvPr/>
        </p:nvSpPr>
        <p:spPr>
          <a:xfrm>
            <a:off x="6908992" y="3164509"/>
            <a:ext cx="4958968" cy="1107827"/>
          </a:xfrm>
          <a:prstGeom prst="rect">
            <a:avLst/>
          </a:prstGeom>
        </p:spPr>
        <p:txBody>
          <a:bodyPr lIns="0" tIns="0" rIns="0" bIns="0" rtlCol="0" anchor="t">
            <a:spAutoFit/>
          </a:bodyPr>
          <a:lstStyle/>
          <a:p>
            <a:pPr algn="l">
              <a:lnSpc>
                <a:spcPts val="4423"/>
              </a:lnSpc>
            </a:pPr>
            <a:endParaRPr/>
          </a:p>
          <a:p>
            <a:pPr algn="l">
              <a:lnSpc>
                <a:spcPts val="4423"/>
              </a:lnSpc>
            </a:pPr>
            <a:r>
              <a:rPr lang="en-US" sz="3205" spc="314">
                <a:solidFill>
                  <a:srgbClr val="231F20"/>
                </a:solidFill>
                <a:latin typeface="Arimo Bold"/>
              </a:rPr>
              <a:t>BBDM Architecture</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GB"/>
          </a:p>
        </p:txBody>
      </p:sp>
      <p:sp>
        <p:nvSpPr>
          <p:cNvPr id="3" name="Freeform 3"/>
          <p:cNvSpPr/>
          <p:nvPr/>
        </p:nvSpPr>
        <p:spPr>
          <a:xfrm rot="3407869">
            <a:off x="12052165" y="1118883"/>
            <a:ext cx="12471670" cy="5351480"/>
          </a:xfrm>
          <a:custGeom>
            <a:avLst/>
            <a:gdLst/>
            <a:ahLst/>
            <a:cxnLst/>
            <a:rect l="l" t="t" r="r" b="b"/>
            <a:pathLst>
              <a:path w="12471670" h="5351480">
                <a:moveTo>
                  <a:pt x="0" y="0"/>
                </a:moveTo>
                <a:lnTo>
                  <a:pt x="12471670" y="0"/>
                </a:lnTo>
                <a:lnTo>
                  <a:pt x="12471670" y="5351480"/>
                </a:lnTo>
                <a:lnTo>
                  <a:pt x="0" y="535148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GB"/>
          </a:p>
        </p:txBody>
      </p:sp>
      <p:sp>
        <p:nvSpPr>
          <p:cNvPr id="4" name="Freeform 4"/>
          <p:cNvSpPr/>
          <p:nvPr/>
        </p:nvSpPr>
        <p:spPr>
          <a:xfrm rot="3407869">
            <a:off x="-4696947" y="10150458"/>
            <a:ext cx="12471670" cy="5351480"/>
          </a:xfrm>
          <a:custGeom>
            <a:avLst/>
            <a:gdLst/>
            <a:ahLst/>
            <a:cxnLst/>
            <a:rect l="l" t="t" r="r" b="b"/>
            <a:pathLst>
              <a:path w="12471670" h="5351480">
                <a:moveTo>
                  <a:pt x="0" y="0"/>
                </a:moveTo>
                <a:lnTo>
                  <a:pt x="12471670" y="0"/>
                </a:lnTo>
                <a:lnTo>
                  <a:pt x="12471670" y="5351480"/>
                </a:lnTo>
                <a:lnTo>
                  <a:pt x="0" y="535148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GB"/>
          </a:p>
        </p:txBody>
      </p:sp>
      <p:sp>
        <p:nvSpPr>
          <p:cNvPr id="5" name="TextBox 5"/>
          <p:cNvSpPr txBox="1"/>
          <p:nvPr/>
        </p:nvSpPr>
        <p:spPr>
          <a:xfrm>
            <a:off x="1538888" y="712911"/>
            <a:ext cx="10340159" cy="555377"/>
          </a:xfrm>
          <a:prstGeom prst="rect">
            <a:avLst/>
          </a:prstGeom>
        </p:spPr>
        <p:txBody>
          <a:bodyPr lIns="0" tIns="0" rIns="0" bIns="0" rtlCol="0" anchor="t">
            <a:spAutoFit/>
          </a:bodyPr>
          <a:lstStyle/>
          <a:p>
            <a:pPr algn="l">
              <a:lnSpc>
                <a:spcPts val="4423"/>
              </a:lnSpc>
            </a:pPr>
            <a:r>
              <a:rPr lang="en-US" sz="3205" spc="314">
                <a:solidFill>
                  <a:srgbClr val="231F20"/>
                </a:solidFill>
                <a:latin typeface="Arimo Bold"/>
              </a:rPr>
              <a:t>Forward and Reverse Processes</a:t>
            </a:r>
          </a:p>
        </p:txBody>
      </p:sp>
      <p:sp>
        <p:nvSpPr>
          <p:cNvPr id="6" name="TextBox 6"/>
          <p:cNvSpPr txBox="1"/>
          <p:nvPr/>
        </p:nvSpPr>
        <p:spPr>
          <a:xfrm>
            <a:off x="1028700" y="2260698"/>
            <a:ext cx="14116593" cy="5207003"/>
          </a:xfrm>
          <a:prstGeom prst="rect">
            <a:avLst/>
          </a:prstGeom>
        </p:spPr>
        <p:txBody>
          <a:bodyPr lIns="0" tIns="0" rIns="0" bIns="0" rtlCol="0" anchor="t">
            <a:spAutoFit/>
          </a:bodyPr>
          <a:lstStyle/>
          <a:p>
            <a:pPr marL="474979" lvl="1" indent="-237490" algn="l">
              <a:lnSpc>
                <a:spcPts val="2859"/>
              </a:lnSpc>
              <a:buFont typeface="Arial"/>
              <a:buChar char="•"/>
            </a:pPr>
            <a:r>
              <a:rPr lang="en-US" sz="3200" dirty="0">
                <a:solidFill>
                  <a:srgbClr val="231F20"/>
                </a:solidFill>
                <a:latin typeface="Arimo" panose="020B0604020202020204" charset="0"/>
                <a:ea typeface="Arimo" panose="020B0604020202020204" charset="0"/>
                <a:cs typeface="Arimo" panose="020B0604020202020204" charset="0"/>
              </a:rPr>
              <a:t>Forward Process: </a:t>
            </a:r>
          </a:p>
          <a:p>
            <a:pPr algn="l">
              <a:lnSpc>
                <a:spcPts val="2859"/>
              </a:lnSpc>
            </a:pPr>
            <a:endParaRPr lang="en-US" sz="3200" dirty="0">
              <a:solidFill>
                <a:srgbClr val="231F20"/>
              </a:solidFill>
              <a:latin typeface="Arimo" panose="020B0604020202020204" charset="0"/>
              <a:ea typeface="Arimo" panose="020B0604020202020204" charset="0"/>
              <a:cs typeface="Arimo" panose="020B0604020202020204" charset="0"/>
            </a:endParaRPr>
          </a:p>
          <a:p>
            <a:pPr algn="l">
              <a:lnSpc>
                <a:spcPts val="2859"/>
              </a:lnSpc>
            </a:pPr>
            <a:r>
              <a:rPr lang="en-US" sz="3200" dirty="0">
                <a:solidFill>
                  <a:srgbClr val="231F20"/>
                </a:solidFill>
                <a:latin typeface="Arimo" panose="020B0604020202020204" charset="0"/>
                <a:ea typeface="Arimo" panose="020B0604020202020204" charset="0"/>
                <a:cs typeface="Arimo" panose="020B0604020202020204" charset="0"/>
              </a:rPr>
              <a:t>The forward diffusion process starts from a clean data point x0​ and progresses to a latent variable </a:t>
            </a:r>
            <a:r>
              <a:rPr lang="en-US" sz="3200" dirty="0" err="1">
                <a:solidFill>
                  <a:srgbClr val="231F20"/>
                </a:solidFill>
                <a:latin typeface="Arimo" panose="020B0604020202020204" charset="0"/>
                <a:ea typeface="Arimo" panose="020B0604020202020204" charset="0"/>
                <a:cs typeface="Arimo" panose="020B0604020202020204" charset="0"/>
              </a:rPr>
              <a:t>xT</a:t>
            </a:r>
            <a:r>
              <a:rPr lang="en-US" sz="3200" dirty="0">
                <a:solidFill>
                  <a:srgbClr val="231F20"/>
                </a:solidFill>
                <a:latin typeface="Arimo" panose="020B0604020202020204" charset="0"/>
                <a:ea typeface="Arimo" panose="020B0604020202020204" charset="0"/>
                <a:cs typeface="Arimo" panose="020B0604020202020204" charset="0"/>
              </a:rPr>
              <a:t>, modeled as a Gaussian distribution. The forward process is defined to maintain a marginal distribution at each step.</a:t>
            </a:r>
          </a:p>
          <a:p>
            <a:pPr algn="l">
              <a:lnSpc>
                <a:spcPts val="2859"/>
              </a:lnSpc>
            </a:pPr>
            <a:endParaRPr lang="en-US" sz="3200" dirty="0">
              <a:solidFill>
                <a:srgbClr val="231F20"/>
              </a:solidFill>
              <a:latin typeface="Arimo" panose="020B0604020202020204" charset="0"/>
              <a:ea typeface="Arimo" panose="020B0604020202020204" charset="0"/>
              <a:cs typeface="Arimo" panose="020B0604020202020204" charset="0"/>
            </a:endParaRPr>
          </a:p>
          <a:p>
            <a:pPr algn="l">
              <a:lnSpc>
                <a:spcPts val="2859"/>
              </a:lnSpc>
            </a:pPr>
            <a:endParaRPr lang="en-US" sz="3200" dirty="0">
              <a:solidFill>
                <a:srgbClr val="231F20"/>
              </a:solidFill>
              <a:latin typeface="Arimo" panose="020B0604020202020204" charset="0"/>
              <a:ea typeface="Arimo" panose="020B0604020202020204" charset="0"/>
              <a:cs typeface="Arimo" panose="020B0604020202020204" charset="0"/>
            </a:endParaRPr>
          </a:p>
          <a:p>
            <a:pPr marL="474979" lvl="1" indent="-237490" algn="l">
              <a:lnSpc>
                <a:spcPts val="2859"/>
              </a:lnSpc>
              <a:buFont typeface="Arial"/>
              <a:buChar char="•"/>
            </a:pPr>
            <a:r>
              <a:rPr lang="en-US" sz="3200" dirty="0">
                <a:solidFill>
                  <a:srgbClr val="231F20"/>
                </a:solidFill>
                <a:latin typeface="Arimo" panose="020B0604020202020204" charset="0"/>
                <a:ea typeface="Arimo" panose="020B0604020202020204" charset="0"/>
                <a:cs typeface="Arimo" panose="020B0604020202020204" charset="0"/>
              </a:rPr>
              <a:t>Reverse Process: </a:t>
            </a:r>
          </a:p>
          <a:p>
            <a:pPr algn="l">
              <a:lnSpc>
                <a:spcPts val="2859"/>
              </a:lnSpc>
            </a:pPr>
            <a:endParaRPr lang="en-US" sz="3200" dirty="0">
              <a:solidFill>
                <a:srgbClr val="231F20"/>
              </a:solidFill>
              <a:latin typeface="Arimo" panose="020B0604020202020204" charset="0"/>
              <a:ea typeface="Arimo" panose="020B0604020202020204" charset="0"/>
              <a:cs typeface="Arimo" panose="020B0604020202020204" charset="0"/>
            </a:endParaRPr>
          </a:p>
          <a:p>
            <a:pPr algn="l">
              <a:lnSpc>
                <a:spcPts val="2859"/>
              </a:lnSpc>
            </a:pPr>
            <a:r>
              <a:rPr lang="en-US" sz="3200" dirty="0">
                <a:solidFill>
                  <a:srgbClr val="231F20"/>
                </a:solidFill>
                <a:latin typeface="Arimo" panose="020B0604020202020204" charset="0"/>
                <a:ea typeface="Arimo" panose="020B0604020202020204" charset="0"/>
                <a:cs typeface="Arimo" panose="020B0604020202020204" charset="0"/>
              </a:rPr>
              <a:t>In the reverse process, the model starts from the conditional input </a:t>
            </a:r>
            <a:r>
              <a:rPr lang="en-US" sz="3200" dirty="0" err="1">
                <a:solidFill>
                  <a:srgbClr val="231F20"/>
                </a:solidFill>
                <a:latin typeface="Arimo" panose="020B0604020202020204" charset="0"/>
                <a:ea typeface="Arimo" panose="020B0604020202020204" charset="0"/>
                <a:cs typeface="Arimo" panose="020B0604020202020204" charset="0"/>
              </a:rPr>
              <a:t>xT</a:t>
            </a:r>
            <a:r>
              <a:rPr lang="en-US" sz="3200" dirty="0">
                <a:solidFill>
                  <a:srgbClr val="231F20"/>
                </a:solidFill>
                <a:latin typeface="Arimo" panose="020B0604020202020204" charset="0"/>
                <a:ea typeface="Arimo" panose="020B0604020202020204" charset="0"/>
                <a:cs typeface="Arimo" panose="020B0604020202020204" charset="0"/>
              </a:rPr>
              <a:t>=y and predicts the previous state from </a:t>
            </a:r>
            <a:r>
              <a:rPr lang="en-US" sz="3200" dirty="0" err="1">
                <a:solidFill>
                  <a:srgbClr val="231F20"/>
                </a:solidFill>
                <a:latin typeface="Arimo" panose="020B0604020202020204" charset="0"/>
                <a:ea typeface="Arimo" panose="020B0604020202020204" charset="0"/>
                <a:cs typeface="Arimo" panose="020B0604020202020204" charset="0"/>
              </a:rPr>
              <a:t>xT.</a:t>
            </a:r>
            <a:r>
              <a:rPr lang="en-US" sz="3200" dirty="0">
                <a:solidFill>
                  <a:srgbClr val="231F20"/>
                </a:solidFill>
                <a:latin typeface="Arimo" panose="020B0604020202020204" charset="0"/>
                <a:ea typeface="Arimo" panose="020B0604020202020204" charset="0"/>
                <a:cs typeface="Arimo" panose="020B0604020202020204" charset="0"/>
              </a:rPr>
              <a:t> This is unlike existing methods which start from pure noise and conditionally guide the reverse diffusion.</a:t>
            </a:r>
          </a:p>
          <a:p>
            <a:pPr algn="l">
              <a:lnSpc>
                <a:spcPts val="2859"/>
              </a:lnSpc>
            </a:pPr>
            <a:endParaRPr lang="en-US" sz="3200" dirty="0">
              <a:solidFill>
                <a:srgbClr val="231F20"/>
              </a:solidFill>
              <a:latin typeface="Arimo" panose="020B0604020202020204" charset="0"/>
              <a:ea typeface="Arimo" panose="020B0604020202020204" charset="0"/>
              <a:cs typeface="Arimo" panose="020B0604020202020204" charset="0"/>
            </a:endParaRPr>
          </a:p>
          <a:p>
            <a:pPr algn="l">
              <a:lnSpc>
                <a:spcPts val="2859"/>
              </a:lnSpc>
            </a:pPr>
            <a:endParaRPr lang="en-US" sz="3200" dirty="0">
              <a:solidFill>
                <a:srgbClr val="231F20"/>
              </a:solidFill>
              <a:latin typeface="Arimo" panose="020B0604020202020204" charset="0"/>
              <a:ea typeface="Arimo" panose="020B0604020202020204" charset="0"/>
              <a:cs typeface="Arimo" panose="020B0604020202020204"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sp>
        <p:nvSpPr>
          <p:cNvPr id="2" name="Freeform 2"/>
          <p:cNvSpPr/>
          <p:nvPr/>
        </p:nvSpPr>
        <p:spPr>
          <a:xfrm rot="887923">
            <a:off x="13238009" y="-4957155"/>
            <a:ext cx="7032580" cy="7216267"/>
          </a:xfrm>
          <a:custGeom>
            <a:avLst/>
            <a:gdLst/>
            <a:ahLst/>
            <a:cxnLst/>
            <a:rect l="l" t="t" r="r" b="b"/>
            <a:pathLst>
              <a:path w="7032580" h="7216267">
                <a:moveTo>
                  <a:pt x="0" y="0"/>
                </a:moveTo>
                <a:lnTo>
                  <a:pt x="7032580" y="0"/>
                </a:lnTo>
                <a:lnTo>
                  <a:pt x="7032580" y="7216267"/>
                </a:lnTo>
                <a:lnTo>
                  <a:pt x="0" y="721626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a:p>
        </p:txBody>
      </p:sp>
      <p:sp>
        <p:nvSpPr>
          <p:cNvPr id="3" name="TextBox 3"/>
          <p:cNvSpPr txBox="1"/>
          <p:nvPr/>
        </p:nvSpPr>
        <p:spPr>
          <a:xfrm>
            <a:off x="2284214" y="529035"/>
            <a:ext cx="9537014" cy="1594138"/>
          </a:xfrm>
          <a:prstGeom prst="rect">
            <a:avLst/>
          </a:prstGeom>
        </p:spPr>
        <p:txBody>
          <a:bodyPr lIns="0" tIns="0" rIns="0" bIns="0" rtlCol="0" anchor="t">
            <a:spAutoFit/>
          </a:bodyPr>
          <a:lstStyle/>
          <a:p>
            <a:pPr marL="0" lvl="0" indent="0" algn="l">
              <a:lnSpc>
                <a:spcPts val="13015"/>
              </a:lnSpc>
              <a:spcBef>
                <a:spcPct val="0"/>
              </a:spcBef>
            </a:pPr>
            <a:r>
              <a:rPr lang="en-US" sz="9431" spc="924">
                <a:solidFill>
                  <a:srgbClr val="231F20"/>
                </a:solidFill>
                <a:latin typeface="Oswald Bold"/>
              </a:rPr>
              <a:t>DEMO</a:t>
            </a:r>
          </a:p>
        </p:txBody>
      </p:sp>
      <p:grpSp>
        <p:nvGrpSpPr>
          <p:cNvPr id="4" name="Group 4"/>
          <p:cNvGrpSpPr/>
          <p:nvPr/>
        </p:nvGrpSpPr>
        <p:grpSpPr>
          <a:xfrm>
            <a:off x="16333169" y="8069439"/>
            <a:ext cx="2094695" cy="2377721"/>
            <a:chOff x="0" y="0"/>
            <a:chExt cx="551689" cy="626231"/>
          </a:xfrm>
        </p:grpSpPr>
        <p:sp>
          <p:nvSpPr>
            <p:cNvPr id="5" name="Freeform 5"/>
            <p:cNvSpPr/>
            <p:nvPr/>
          </p:nvSpPr>
          <p:spPr>
            <a:xfrm>
              <a:off x="0" y="0"/>
              <a:ext cx="551689" cy="626231"/>
            </a:xfrm>
            <a:custGeom>
              <a:avLst/>
              <a:gdLst/>
              <a:ahLst/>
              <a:cxnLst/>
              <a:rect l="l" t="t" r="r" b="b"/>
              <a:pathLst>
                <a:path w="551689" h="626231">
                  <a:moveTo>
                    <a:pt x="0" y="0"/>
                  </a:moveTo>
                  <a:lnTo>
                    <a:pt x="551689" y="0"/>
                  </a:lnTo>
                  <a:lnTo>
                    <a:pt x="551689" y="626231"/>
                  </a:lnTo>
                  <a:lnTo>
                    <a:pt x="0" y="626231"/>
                  </a:lnTo>
                  <a:close/>
                </a:path>
              </a:pathLst>
            </a:custGeom>
            <a:solidFill>
              <a:srgbClr val="CCCCCC"/>
            </a:solidFill>
          </p:spPr>
          <p:txBody>
            <a:bodyPr/>
            <a:lstStyle/>
            <a:p>
              <a:endParaRPr lang="en-GB"/>
            </a:p>
          </p:txBody>
        </p:sp>
        <p:sp>
          <p:nvSpPr>
            <p:cNvPr id="6" name="TextBox 6"/>
            <p:cNvSpPr txBox="1"/>
            <p:nvPr/>
          </p:nvSpPr>
          <p:spPr>
            <a:xfrm>
              <a:off x="0" y="-19050"/>
              <a:ext cx="551689" cy="645281"/>
            </a:xfrm>
            <a:prstGeom prst="rect">
              <a:avLst/>
            </a:prstGeom>
          </p:spPr>
          <p:txBody>
            <a:bodyPr lIns="50800" tIns="50800" rIns="50800" bIns="50800" rtlCol="0" anchor="ctr"/>
            <a:lstStyle/>
            <a:p>
              <a:pPr algn="ctr">
                <a:lnSpc>
                  <a:spcPts val="2859"/>
                </a:lnSpc>
              </a:pPr>
              <a:endParaRPr/>
            </a:p>
          </p:txBody>
        </p:sp>
      </p:grpSp>
      <p:grpSp>
        <p:nvGrpSpPr>
          <p:cNvPr id="7" name="Group 7"/>
          <p:cNvGrpSpPr/>
          <p:nvPr/>
        </p:nvGrpSpPr>
        <p:grpSpPr>
          <a:xfrm>
            <a:off x="-224419" y="-1349021"/>
            <a:ext cx="2094695" cy="2377721"/>
            <a:chOff x="0" y="0"/>
            <a:chExt cx="551689" cy="626231"/>
          </a:xfrm>
        </p:grpSpPr>
        <p:sp>
          <p:nvSpPr>
            <p:cNvPr id="8" name="Freeform 8"/>
            <p:cNvSpPr/>
            <p:nvPr/>
          </p:nvSpPr>
          <p:spPr>
            <a:xfrm>
              <a:off x="0" y="0"/>
              <a:ext cx="551689" cy="626231"/>
            </a:xfrm>
            <a:custGeom>
              <a:avLst/>
              <a:gdLst/>
              <a:ahLst/>
              <a:cxnLst/>
              <a:rect l="l" t="t" r="r" b="b"/>
              <a:pathLst>
                <a:path w="551689" h="626231">
                  <a:moveTo>
                    <a:pt x="0" y="0"/>
                  </a:moveTo>
                  <a:lnTo>
                    <a:pt x="551689" y="0"/>
                  </a:lnTo>
                  <a:lnTo>
                    <a:pt x="551689" y="626231"/>
                  </a:lnTo>
                  <a:lnTo>
                    <a:pt x="0" y="626231"/>
                  </a:lnTo>
                  <a:close/>
                </a:path>
              </a:pathLst>
            </a:custGeom>
            <a:solidFill>
              <a:srgbClr val="CCCCCC"/>
            </a:solidFill>
          </p:spPr>
          <p:txBody>
            <a:bodyPr/>
            <a:lstStyle/>
            <a:p>
              <a:endParaRPr lang="en-GB"/>
            </a:p>
          </p:txBody>
        </p:sp>
        <p:sp>
          <p:nvSpPr>
            <p:cNvPr id="9" name="TextBox 9"/>
            <p:cNvSpPr txBox="1"/>
            <p:nvPr/>
          </p:nvSpPr>
          <p:spPr>
            <a:xfrm>
              <a:off x="0" y="-19050"/>
              <a:ext cx="551689" cy="645281"/>
            </a:xfrm>
            <a:prstGeom prst="rect">
              <a:avLst/>
            </a:prstGeom>
          </p:spPr>
          <p:txBody>
            <a:bodyPr lIns="50800" tIns="50800" rIns="50800" bIns="50800" rtlCol="0" anchor="ctr"/>
            <a:lstStyle/>
            <a:p>
              <a:pPr algn="ctr">
                <a:lnSpc>
                  <a:spcPts val="2859"/>
                </a:lnSpc>
              </a:pPr>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GB"/>
          </a:p>
        </p:txBody>
      </p:sp>
      <p:sp>
        <p:nvSpPr>
          <p:cNvPr id="3" name="Freeform 3"/>
          <p:cNvSpPr/>
          <p:nvPr/>
        </p:nvSpPr>
        <p:spPr>
          <a:xfrm rot="257863">
            <a:off x="-451354" y="9562175"/>
            <a:ext cx="21273218" cy="9128145"/>
          </a:xfrm>
          <a:custGeom>
            <a:avLst/>
            <a:gdLst/>
            <a:ahLst/>
            <a:cxnLst/>
            <a:rect l="l" t="t" r="r" b="b"/>
            <a:pathLst>
              <a:path w="21273218" h="9128145">
                <a:moveTo>
                  <a:pt x="0" y="0"/>
                </a:moveTo>
                <a:lnTo>
                  <a:pt x="21273218" y="0"/>
                </a:lnTo>
                <a:lnTo>
                  <a:pt x="21273218" y="9128145"/>
                </a:lnTo>
                <a:lnTo>
                  <a:pt x="0" y="912814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GB"/>
          </a:p>
        </p:txBody>
      </p:sp>
      <p:sp>
        <p:nvSpPr>
          <p:cNvPr id="4" name="Freeform 4"/>
          <p:cNvSpPr/>
          <p:nvPr/>
        </p:nvSpPr>
        <p:spPr>
          <a:xfrm>
            <a:off x="9972444" y="1744806"/>
            <a:ext cx="7577690" cy="4968977"/>
          </a:xfrm>
          <a:custGeom>
            <a:avLst/>
            <a:gdLst/>
            <a:ahLst/>
            <a:cxnLst/>
            <a:rect l="l" t="t" r="r" b="b"/>
            <a:pathLst>
              <a:path w="7577690" h="4968977">
                <a:moveTo>
                  <a:pt x="0" y="0"/>
                </a:moveTo>
                <a:lnTo>
                  <a:pt x="7577690" y="0"/>
                </a:lnTo>
                <a:lnTo>
                  <a:pt x="7577690" y="4968977"/>
                </a:lnTo>
                <a:lnTo>
                  <a:pt x="0" y="4968977"/>
                </a:lnTo>
                <a:lnTo>
                  <a:pt x="0" y="0"/>
                </a:lnTo>
                <a:close/>
              </a:path>
            </a:pathLst>
          </a:custGeom>
          <a:blipFill>
            <a:blip r:embed="rId5"/>
            <a:stretch>
              <a:fillRect/>
            </a:stretch>
          </a:blipFill>
        </p:spPr>
        <p:txBody>
          <a:bodyPr/>
          <a:lstStyle/>
          <a:p>
            <a:endParaRPr lang="en-GB"/>
          </a:p>
        </p:txBody>
      </p:sp>
      <p:sp>
        <p:nvSpPr>
          <p:cNvPr id="5" name="Freeform 5"/>
          <p:cNvSpPr/>
          <p:nvPr/>
        </p:nvSpPr>
        <p:spPr>
          <a:xfrm>
            <a:off x="9907511" y="6951584"/>
            <a:ext cx="7707555" cy="2548212"/>
          </a:xfrm>
          <a:custGeom>
            <a:avLst/>
            <a:gdLst/>
            <a:ahLst/>
            <a:cxnLst/>
            <a:rect l="l" t="t" r="r" b="b"/>
            <a:pathLst>
              <a:path w="7707555" h="2548212">
                <a:moveTo>
                  <a:pt x="0" y="0"/>
                </a:moveTo>
                <a:lnTo>
                  <a:pt x="7707555" y="0"/>
                </a:lnTo>
                <a:lnTo>
                  <a:pt x="7707555" y="2548212"/>
                </a:lnTo>
                <a:lnTo>
                  <a:pt x="0" y="2548212"/>
                </a:lnTo>
                <a:lnTo>
                  <a:pt x="0" y="0"/>
                </a:lnTo>
                <a:close/>
              </a:path>
            </a:pathLst>
          </a:custGeom>
          <a:blipFill>
            <a:blip r:embed="rId6"/>
            <a:stretch>
              <a:fillRect/>
            </a:stretch>
          </a:blipFill>
        </p:spPr>
        <p:txBody>
          <a:bodyPr/>
          <a:lstStyle/>
          <a:p>
            <a:endParaRPr lang="en-GB"/>
          </a:p>
        </p:txBody>
      </p:sp>
      <p:sp>
        <p:nvSpPr>
          <p:cNvPr id="6" name="TextBox 6"/>
          <p:cNvSpPr txBox="1"/>
          <p:nvPr/>
        </p:nvSpPr>
        <p:spPr>
          <a:xfrm>
            <a:off x="1681638" y="83994"/>
            <a:ext cx="13617940" cy="1443257"/>
          </a:xfrm>
          <a:prstGeom prst="rect">
            <a:avLst/>
          </a:prstGeom>
        </p:spPr>
        <p:txBody>
          <a:bodyPr lIns="0" tIns="0" rIns="0" bIns="0" rtlCol="0" anchor="t">
            <a:spAutoFit/>
          </a:bodyPr>
          <a:lstStyle/>
          <a:p>
            <a:pPr marL="0" lvl="0" indent="0" algn="ctr">
              <a:lnSpc>
                <a:spcPts val="11774"/>
              </a:lnSpc>
              <a:spcBef>
                <a:spcPct val="0"/>
              </a:spcBef>
            </a:pPr>
            <a:r>
              <a:rPr lang="en-US" sz="8532" spc="836">
                <a:solidFill>
                  <a:srgbClr val="231F20"/>
                </a:solidFill>
                <a:latin typeface="Oswald Bold"/>
              </a:rPr>
              <a:t>RESULTS</a:t>
            </a:r>
          </a:p>
        </p:txBody>
      </p:sp>
      <p:sp>
        <p:nvSpPr>
          <p:cNvPr id="7" name="TextBox 7"/>
          <p:cNvSpPr txBox="1"/>
          <p:nvPr/>
        </p:nvSpPr>
        <p:spPr>
          <a:xfrm>
            <a:off x="12416101" y="9718871"/>
            <a:ext cx="2883477" cy="353060"/>
          </a:xfrm>
          <a:prstGeom prst="rect">
            <a:avLst/>
          </a:prstGeom>
        </p:spPr>
        <p:txBody>
          <a:bodyPr lIns="0" tIns="0" rIns="0" bIns="0" rtlCol="0" anchor="t">
            <a:spAutoFit/>
          </a:bodyPr>
          <a:lstStyle/>
          <a:p>
            <a:pPr algn="ctr">
              <a:lnSpc>
                <a:spcPts val="2859"/>
              </a:lnSpc>
              <a:spcBef>
                <a:spcPct val="0"/>
              </a:spcBef>
            </a:pPr>
            <a:r>
              <a:rPr lang="en-US" sz="2199">
                <a:solidFill>
                  <a:srgbClr val="231F20"/>
                </a:solidFill>
                <a:latin typeface="Open Sauce"/>
              </a:rPr>
              <a:t>BBDM Sample Result</a:t>
            </a:r>
          </a:p>
        </p:txBody>
      </p:sp>
      <p:sp>
        <p:nvSpPr>
          <p:cNvPr id="8" name="Freeform 8"/>
          <p:cNvSpPr/>
          <p:nvPr/>
        </p:nvSpPr>
        <p:spPr>
          <a:xfrm>
            <a:off x="1335736" y="1944267"/>
            <a:ext cx="7808264" cy="6281423"/>
          </a:xfrm>
          <a:custGeom>
            <a:avLst/>
            <a:gdLst/>
            <a:ahLst/>
            <a:cxnLst/>
            <a:rect l="l" t="t" r="r" b="b"/>
            <a:pathLst>
              <a:path w="7808264" h="6281423">
                <a:moveTo>
                  <a:pt x="0" y="0"/>
                </a:moveTo>
                <a:lnTo>
                  <a:pt x="7808264" y="0"/>
                </a:lnTo>
                <a:lnTo>
                  <a:pt x="7808264" y="6281423"/>
                </a:lnTo>
                <a:lnTo>
                  <a:pt x="0" y="6281423"/>
                </a:lnTo>
                <a:lnTo>
                  <a:pt x="0" y="0"/>
                </a:lnTo>
                <a:close/>
              </a:path>
            </a:pathLst>
          </a:custGeom>
          <a:blipFill>
            <a:blip r:embed="rId7"/>
            <a:stretch>
              <a:fillRect l="-5602" t="-1822" r="-2346"/>
            </a:stretch>
          </a:blipFill>
        </p:spPr>
        <p:txBody>
          <a:bodyPr/>
          <a:lstStyle/>
          <a:p>
            <a:endParaRPr lang="en-GB"/>
          </a:p>
        </p:txBody>
      </p:sp>
      <p:sp>
        <p:nvSpPr>
          <p:cNvPr id="9" name="TextBox 9"/>
          <p:cNvSpPr txBox="1"/>
          <p:nvPr/>
        </p:nvSpPr>
        <p:spPr>
          <a:xfrm>
            <a:off x="1681638" y="8606037"/>
            <a:ext cx="7081362" cy="343748"/>
          </a:xfrm>
          <a:prstGeom prst="rect">
            <a:avLst/>
          </a:prstGeom>
        </p:spPr>
        <p:txBody>
          <a:bodyPr wrap="square" lIns="0" tIns="0" rIns="0" bIns="0" rtlCol="0" anchor="t">
            <a:spAutoFit/>
          </a:bodyPr>
          <a:lstStyle/>
          <a:p>
            <a:pPr algn="ctr">
              <a:lnSpc>
                <a:spcPts val="2859"/>
              </a:lnSpc>
              <a:spcBef>
                <a:spcPct val="0"/>
              </a:spcBef>
            </a:pPr>
            <a:r>
              <a:rPr lang="en-US" sz="2199" dirty="0">
                <a:solidFill>
                  <a:srgbClr val="231F20"/>
                </a:solidFill>
                <a:latin typeface="Open Sauce"/>
              </a:rPr>
              <a:t>Model Performance on </a:t>
            </a:r>
            <a:r>
              <a:rPr lang="en-US" sz="2199" dirty="0" err="1">
                <a:solidFill>
                  <a:srgbClr val="231F20"/>
                </a:solidFill>
                <a:latin typeface="Open Sauce"/>
              </a:rPr>
              <a:t>CelebAMask</a:t>
            </a:r>
            <a:r>
              <a:rPr lang="en-US" sz="2199" dirty="0">
                <a:solidFill>
                  <a:srgbClr val="231F20"/>
                </a:solidFill>
                <a:latin typeface="Open Sauce"/>
              </a:rPr>
              <a:t>-HQ Dataset</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GB"/>
          </a:p>
        </p:txBody>
      </p:sp>
      <p:sp>
        <p:nvSpPr>
          <p:cNvPr id="3" name="Freeform 3"/>
          <p:cNvSpPr/>
          <p:nvPr/>
        </p:nvSpPr>
        <p:spPr>
          <a:xfrm rot="887923">
            <a:off x="-6937517" y="-8344102"/>
            <a:ext cx="13977230" cy="14342307"/>
          </a:xfrm>
          <a:custGeom>
            <a:avLst/>
            <a:gdLst/>
            <a:ahLst/>
            <a:cxnLst/>
            <a:rect l="l" t="t" r="r" b="b"/>
            <a:pathLst>
              <a:path w="13977230" h="14342307">
                <a:moveTo>
                  <a:pt x="0" y="0"/>
                </a:moveTo>
                <a:lnTo>
                  <a:pt x="13977230" y="0"/>
                </a:lnTo>
                <a:lnTo>
                  <a:pt x="13977230" y="14342307"/>
                </a:lnTo>
                <a:lnTo>
                  <a:pt x="0" y="1434230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GB"/>
          </a:p>
        </p:txBody>
      </p:sp>
      <p:sp>
        <p:nvSpPr>
          <p:cNvPr id="4" name="Freeform 4"/>
          <p:cNvSpPr/>
          <p:nvPr/>
        </p:nvSpPr>
        <p:spPr>
          <a:xfrm rot="-10580377">
            <a:off x="12726165" y="4675536"/>
            <a:ext cx="12102934" cy="12419055"/>
          </a:xfrm>
          <a:custGeom>
            <a:avLst/>
            <a:gdLst/>
            <a:ahLst/>
            <a:cxnLst/>
            <a:rect l="l" t="t" r="r" b="b"/>
            <a:pathLst>
              <a:path w="12102934" h="12419055">
                <a:moveTo>
                  <a:pt x="0" y="0"/>
                </a:moveTo>
                <a:lnTo>
                  <a:pt x="12102934" y="0"/>
                </a:lnTo>
                <a:lnTo>
                  <a:pt x="12102934" y="12419055"/>
                </a:lnTo>
                <a:lnTo>
                  <a:pt x="0" y="1241905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GB"/>
          </a:p>
        </p:txBody>
      </p:sp>
      <p:sp>
        <p:nvSpPr>
          <p:cNvPr id="5" name="TextBox 5"/>
          <p:cNvSpPr txBox="1"/>
          <p:nvPr/>
        </p:nvSpPr>
        <p:spPr>
          <a:xfrm>
            <a:off x="1880948" y="638194"/>
            <a:ext cx="13617940" cy="1594138"/>
          </a:xfrm>
          <a:prstGeom prst="rect">
            <a:avLst/>
          </a:prstGeom>
        </p:spPr>
        <p:txBody>
          <a:bodyPr lIns="0" tIns="0" rIns="0" bIns="0" rtlCol="0" anchor="t">
            <a:spAutoFit/>
          </a:bodyPr>
          <a:lstStyle/>
          <a:p>
            <a:pPr marL="0" lvl="0" indent="0" algn="ctr">
              <a:lnSpc>
                <a:spcPts val="13015"/>
              </a:lnSpc>
              <a:spcBef>
                <a:spcPct val="0"/>
              </a:spcBef>
            </a:pPr>
            <a:r>
              <a:rPr lang="en-US" sz="9431" spc="924">
                <a:solidFill>
                  <a:srgbClr val="231F20"/>
                </a:solidFill>
                <a:latin typeface="Oswald Bold"/>
              </a:rPr>
              <a:t>OUR TEAM</a:t>
            </a:r>
          </a:p>
        </p:txBody>
      </p:sp>
      <p:grpSp>
        <p:nvGrpSpPr>
          <p:cNvPr id="6" name="Group 6"/>
          <p:cNvGrpSpPr/>
          <p:nvPr/>
        </p:nvGrpSpPr>
        <p:grpSpPr>
          <a:xfrm>
            <a:off x="4780737" y="3165782"/>
            <a:ext cx="3145217" cy="2157865"/>
            <a:chOff x="0" y="0"/>
            <a:chExt cx="862412" cy="591682"/>
          </a:xfrm>
        </p:grpSpPr>
        <p:sp>
          <p:nvSpPr>
            <p:cNvPr id="7" name="Freeform 7"/>
            <p:cNvSpPr/>
            <p:nvPr/>
          </p:nvSpPr>
          <p:spPr>
            <a:xfrm>
              <a:off x="0" y="0"/>
              <a:ext cx="862412" cy="591682"/>
            </a:xfrm>
            <a:custGeom>
              <a:avLst/>
              <a:gdLst/>
              <a:ahLst/>
              <a:cxnLst/>
              <a:rect l="l" t="t" r="r" b="b"/>
              <a:pathLst>
                <a:path w="862412" h="591682">
                  <a:moveTo>
                    <a:pt x="0" y="0"/>
                  </a:moveTo>
                  <a:lnTo>
                    <a:pt x="862412" y="0"/>
                  </a:lnTo>
                  <a:lnTo>
                    <a:pt x="862412" y="591682"/>
                  </a:lnTo>
                  <a:lnTo>
                    <a:pt x="0" y="591682"/>
                  </a:lnTo>
                  <a:close/>
                </a:path>
              </a:pathLst>
            </a:custGeom>
            <a:solidFill>
              <a:srgbClr val="100F0D"/>
            </a:solidFill>
            <a:ln cap="sq">
              <a:noFill/>
              <a:prstDash val="solid"/>
              <a:miter/>
            </a:ln>
          </p:spPr>
          <p:txBody>
            <a:bodyPr/>
            <a:lstStyle/>
            <a:p>
              <a:endParaRPr lang="en-GB"/>
            </a:p>
          </p:txBody>
        </p:sp>
        <p:sp>
          <p:nvSpPr>
            <p:cNvPr id="8" name="TextBox 8"/>
            <p:cNvSpPr txBox="1"/>
            <p:nvPr/>
          </p:nvSpPr>
          <p:spPr>
            <a:xfrm>
              <a:off x="0" y="-47625"/>
              <a:ext cx="862412" cy="639307"/>
            </a:xfrm>
            <a:prstGeom prst="rect">
              <a:avLst/>
            </a:prstGeom>
          </p:spPr>
          <p:txBody>
            <a:bodyPr lIns="50800" tIns="50800" rIns="50800" bIns="50800" rtlCol="0" anchor="ctr"/>
            <a:lstStyle/>
            <a:p>
              <a:pPr algn="ctr">
                <a:lnSpc>
                  <a:spcPts val="3360"/>
                </a:lnSpc>
              </a:pPr>
              <a:endParaRPr/>
            </a:p>
          </p:txBody>
        </p:sp>
      </p:grpSp>
      <p:sp>
        <p:nvSpPr>
          <p:cNvPr id="9" name="TextBox 9"/>
          <p:cNvSpPr txBox="1"/>
          <p:nvPr/>
        </p:nvSpPr>
        <p:spPr>
          <a:xfrm>
            <a:off x="5210235" y="3749414"/>
            <a:ext cx="2257081" cy="981075"/>
          </a:xfrm>
          <a:prstGeom prst="rect">
            <a:avLst/>
          </a:prstGeom>
        </p:spPr>
        <p:txBody>
          <a:bodyPr lIns="0" tIns="0" rIns="0" bIns="0" rtlCol="0" anchor="t">
            <a:spAutoFit/>
          </a:bodyPr>
          <a:lstStyle/>
          <a:p>
            <a:pPr algn="ctr">
              <a:lnSpc>
                <a:spcPts val="3839"/>
              </a:lnSpc>
            </a:pPr>
            <a:r>
              <a:rPr lang="en-US" sz="3199" spc="159" dirty="0" err="1">
                <a:solidFill>
                  <a:srgbClr val="FFFBFB"/>
                </a:solidFill>
                <a:latin typeface="DM Sans"/>
              </a:rPr>
              <a:t>Ashrakat</a:t>
            </a:r>
            <a:r>
              <a:rPr lang="en-US" sz="3199" spc="159" dirty="0">
                <a:solidFill>
                  <a:srgbClr val="FFFBFB"/>
                </a:solidFill>
                <a:latin typeface="DM Sans"/>
              </a:rPr>
              <a:t>  Saeed</a:t>
            </a:r>
          </a:p>
        </p:txBody>
      </p:sp>
      <p:sp>
        <p:nvSpPr>
          <p:cNvPr id="10" name="TextBox 10"/>
          <p:cNvSpPr txBox="1"/>
          <p:nvPr/>
        </p:nvSpPr>
        <p:spPr>
          <a:xfrm>
            <a:off x="3793461" y="7488242"/>
            <a:ext cx="2302097" cy="609600"/>
          </a:xfrm>
          <a:prstGeom prst="rect">
            <a:avLst/>
          </a:prstGeom>
        </p:spPr>
        <p:txBody>
          <a:bodyPr lIns="0" tIns="0" rIns="0" bIns="0" rtlCol="0" anchor="t">
            <a:spAutoFit/>
          </a:bodyPr>
          <a:lstStyle/>
          <a:p>
            <a:pPr algn="ctr">
              <a:lnSpc>
                <a:spcPts val="2464"/>
              </a:lnSpc>
            </a:pPr>
            <a:r>
              <a:rPr lang="en-US" sz="2053" spc="102">
                <a:solidFill>
                  <a:srgbClr val="FFFBFB"/>
                </a:solidFill>
                <a:latin typeface="DM Sans"/>
              </a:rPr>
              <a:t>Ceo Of Ingoude Company</a:t>
            </a:r>
          </a:p>
        </p:txBody>
      </p:sp>
      <p:grpSp>
        <p:nvGrpSpPr>
          <p:cNvPr id="11" name="Group 11"/>
          <p:cNvGrpSpPr/>
          <p:nvPr/>
        </p:nvGrpSpPr>
        <p:grpSpPr>
          <a:xfrm>
            <a:off x="9317081" y="3165782"/>
            <a:ext cx="3145217" cy="2157865"/>
            <a:chOff x="0" y="0"/>
            <a:chExt cx="862412" cy="591682"/>
          </a:xfrm>
        </p:grpSpPr>
        <p:sp>
          <p:nvSpPr>
            <p:cNvPr id="12" name="Freeform 12"/>
            <p:cNvSpPr/>
            <p:nvPr/>
          </p:nvSpPr>
          <p:spPr>
            <a:xfrm>
              <a:off x="0" y="0"/>
              <a:ext cx="862412" cy="591682"/>
            </a:xfrm>
            <a:custGeom>
              <a:avLst/>
              <a:gdLst/>
              <a:ahLst/>
              <a:cxnLst/>
              <a:rect l="l" t="t" r="r" b="b"/>
              <a:pathLst>
                <a:path w="862412" h="591682">
                  <a:moveTo>
                    <a:pt x="0" y="0"/>
                  </a:moveTo>
                  <a:lnTo>
                    <a:pt x="862412" y="0"/>
                  </a:lnTo>
                  <a:lnTo>
                    <a:pt x="862412" y="591682"/>
                  </a:lnTo>
                  <a:lnTo>
                    <a:pt x="0" y="591682"/>
                  </a:lnTo>
                  <a:close/>
                </a:path>
              </a:pathLst>
            </a:custGeom>
            <a:solidFill>
              <a:srgbClr val="100F0D"/>
            </a:solidFill>
            <a:ln cap="sq">
              <a:noFill/>
              <a:prstDash val="solid"/>
              <a:miter/>
            </a:ln>
          </p:spPr>
          <p:txBody>
            <a:bodyPr/>
            <a:lstStyle/>
            <a:p>
              <a:endParaRPr lang="en-GB"/>
            </a:p>
          </p:txBody>
        </p:sp>
        <p:sp>
          <p:nvSpPr>
            <p:cNvPr id="13" name="TextBox 13"/>
            <p:cNvSpPr txBox="1"/>
            <p:nvPr/>
          </p:nvSpPr>
          <p:spPr>
            <a:xfrm>
              <a:off x="0" y="-47625"/>
              <a:ext cx="862412" cy="639307"/>
            </a:xfrm>
            <a:prstGeom prst="rect">
              <a:avLst/>
            </a:prstGeom>
          </p:spPr>
          <p:txBody>
            <a:bodyPr lIns="50800" tIns="50800" rIns="50800" bIns="50800" rtlCol="0" anchor="ctr"/>
            <a:lstStyle/>
            <a:p>
              <a:pPr algn="ctr">
                <a:lnSpc>
                  <a:spcPts val="3360"/>
                </a:lnSpc>
              </a:pPr>
              <a:endParaRPr/>
            </a:p>
          </p:txBody>
        </p:sp>
      </p:grpSp>
      <p:sp>
        <p:nvSpPr>
          <p:cNvPr id="14" name="TextBox 14"/>
          <p:cNvSpPr txBox="1"/>
          <p:nvPr/>
        </p:nvSpPr>
        <p:spPr>
          <a:xfrm>
            <a:off x="7792604" y="8265589"/>
            <a:ext cx="2213980" cy="809625"/>
          </a:xfrm>
          <a:prstGeom prst="rect">
            <a:avLst/>
          </a:prstGeom>
        </p:spPr>
        <p:txBody>
          <a:bodyPr lIns="0" tIns="0" rIns="0" bIns="0" rtlCol="0" anchor="t">
            <a:spAutoFit/>
          </a:bodyPr>
          <a:lstStyle/>
          <a:p>
            <a:pPr algn="ctr">
              <a:lnSpc>
                <a:spcPts val="3286"/>
              </a:lnSpc>
            </a:pPr>
            <a:r>
              <a:rPr lang="en-US" sz="2738" spc="136">
                <a:solidFill>
                  <a:srgbClr val="FFFBFB"/>
                </a:solidFill>
                <a:latin typeface="DM Sans"/>
              </a:rPr>
              <a:t>Drew Holloway</a:t>
            </a:r>
          </a:p>
        </p:txBody>
      </p:sp>
      <p:sp>
        <p:nvSpPr>
          <p:cNvPr id="15" name="TextBox 15"/>
          <p:cNvSpPr txBox="1"/>
          <p:nvPr/>
        </p:nvSpPr>
        <p:spPr>
          <a:xfrm>
            <a:off x="7949138" y="7488242"/>
            <a:ext cx="2302097" cy="609600"/>
          </a:xfrm>
          <a:prstGeom prst="rect">
            <a:avLst/>
          </a:prstGeom>
        </p:spPr>
        <p:txBody>
          <a:bodyPr lIns="0" tIns="0" rIns="0" bIns="0" rtlCol="0" anchor="t">
            <a:spAutoFit/>
          </a:bodyPr>
          <a:lstStyle/>
          <a:p>
            <a:pPr algn="ctr">
              <a:lnSpc>
                <a:spcPts val="2464"/>
              </a:lnSpc>
            </a:pPr>
            <a:r>
              <a:rPr lang="en-US" sz="2053" spc="102">
                <a:solidFill>
                  <a:srgbClr val="FFFBFB"/>
                </a:solidFill>
                <a:latin typeface="DM Sans"/>
              </a:rPr>
              <a:t>Ceo Of Ingoude Company</a:t>
            </a:r>
          </a:p>
        </p:txBody>
      </p:sp>
      <p:grpSp>
        <p:nvGrpSpPr>
          <p:cNvPr id="16" name="Group 16"/>
          <p:cNvGrpSpPr/>
          <p:nvPr/>
        </p:nvGrpSpPr>
        <p:grpSpPr>
          <a:xfrm>
            <a:off x="11262652" y="6933895"/>
            <a:ext cx="3145217" cy="2157865"/>
            <a:chOff x="0" y="0"/>
            <a:chExt cx="862412" cy="591682"/>
          </a:xfrm>
        </p:grpSpPr>
        <p:sp>
          <p:nvSpPr>
            <p:cNvPr id="17" name="Freeform 17"/>
            <p:cNvSpPr/>
            <p:nvPr/>
          </p:nvSpPr>
          <p:spPr>
            <a:xfrm>
              <a:off x="0" y="0"/>
              <a:ext cx="862412" cy="591682"/>
            </a:xfrm>
            <a:custGeom>
              <a:avLst/>
              <a:gdLst/>
              <a:ahLst/>
              <a:cxnLst/>
              <a:rect l="l" t="t" r="r" b="b"/>
              <a:pathLst>
                <a:path w="862412" h="591682">
                  <a:moveTo>
                    <a:pt x="0" y="0"/>
                  </a:moveTo>
                  <a:lnTo>
                    <a:pt x="862412" y="0"/>
                  </a:lnTo>
                  <a:lnTo>
                    <a:pt x="862412" y="591682"/>
                  </a:lnTo>
                  <a:lnTo>
                    <a:pt x="0" y="591682"/>
                  </a:lnTo>
                  <a:close/>
                </a:path>
              </a:pathLst>
            </a:custGeom>
            <a:solidFill>
              <a:srgbClr val="100F0D"/>
            </a:solidFill>
            <a:ln cap="sq">
              <a:noFill/>
              <a:prstDash val="solid"/>
              <a:miter/>
            </a:ln>
          </p:spPr>
          <p:txBody>
            <a:bodyPr/>
            <a:lstStyle/>
            <a:p>
              <a:endParaRPr lang="en-GB"/>
            </a:p>
          </p:txBody>
        </p:sp>
        <p:sp>
          <p:nvSpPr>
            <p:cNvPr id="18" name="TextBox 18"/>
            <p:cNvSpPr txBox="1"/>
            <p:nvPr/>
          </p:nvSpPr>
          <p:spPr>
            <a:xfrm>
              <a:off x="0" y="-47625"/>
              <a:ext cx="862412" cy="639307"/>
            </a:xfrm>
            <a:prstGeom prst="rect">
              <a:avLst/>
            </a:prstGeom>
          </p:spPr>
          <p:txBody>
            <a:bodyPr lIns="50800" tIns="50800" rIns="50800" bIns="50800" rtlCol="0" anchor="ctr"/>
            <a:lstStyle/>
            <a:p>
              <a:pPr algn="ctr">
                <a:lnSpc>
                  <a:spcPts val="3360"/>
                </a:lnSpc>
              </a:pPr>
              <a:endParaRPr/>
            </a:p>
          </p:txBody>
        </p:sp>
      </p:grpSp>
      <p:sp>
        <p:nvSpPr>
          <p:cNvPr id="19" name="Freeform 19"/>
          <p:cNvSpPr/>
          <p:nvPr/>
        </p:nvSpPr>
        <p:spPr>
          <a:xfrm>
            <a:off x="2972051" y="5323646"/>
            <a:ext cx="3145217" cy="333081"/>
          </a:xfrm>
          <a:custGeom>
            <a:avLst/>
            <a:gdLst/>
            <a:ahLst/>
            <a:cxnLst/>
            <a:rect l="l" t="t" r="r" b="b"/>
            <a:pathLst>
              <a:path w="3145217" h="333081">
                <a:moveTo>
                  <a:pt x="0" y="0"/>
                </a:moveTo>
                <a:lnTo>
                  <a:pt x="3145217" y="0"/>
                </a:lnTo>
                <a:lnTo>
                  <a:pt x="3145217" y="333081"/>
                </a:lnTo>
                <a:lnTo>
                  <a:pt x="0" y="333081"/>
                </a:lnTo>
                <a:lnTo>
                  <a:pt x="0" y="0"/>
                </a:lnTo>
                <a:close/>
              </a:path>
            </a:pathLst>
          </a:custGeom>
          <a:blipFill>
            <a:blip r:embed="rId5"/>
            <a:stretch>
              <a:fillRect t="-86495"/>
            </a:stretch>
          </a:blipFill>
        </p:spPr>
        <p:txBody>
          <a:bodyPr/>
          <a:lstStyle/>
          <a:p>
            <a:endParaRPr lang="en-GB"/>
          </a:p>
        </p:txBody>
      </p:sp>
      <p:sp>
        <p:nvSpPr>
          <p:cNvPr id="20" name="Freeform 20"/>
          <p:cNvSpPr/>
          <p:nvPr/>
        </p:nvSpPr>
        <p:spPr>
          <a:xfrm>
            <a:off x="7117310" y="5323646"/>
            <a:ext cx="3145217" cy="333081"/>
          </a:xfrm>
          <a:custGeom>
            <a:avLst/>
            <a:gdLst/>
            <a:ahLst/>
            <a:cxnLst/>
            <a:rect l="l" t="t" r="r" b="b"/>
            <a:pathLst>
              <a:path w="3145217" h="333081">
                <a:moveTo>
                  <a:pt x="0" y="0"/>
                </a:moveTo>
                <a:lnTo>
                  <a:pt x="3145217" y="0"/>
                </a:lnTo>
                <a:lnTo>
                  <a:pt x="3145217" y="333081"/>
                </a:lnTo>
                <a:lnTo>
                  <a:pt x="0" y="333081"/>
                </a:lnTo>
                <a:lnTo>
                  <a:pt x="0" y="0"/>
                </a:lnTo>
                <a:close/>
              </a:path>
            </a:pathLst>
          </a:custGeom>
          <a:blipFill>
            <a:blip r:embed="rId5"/>
            <a:stretch>
              <a:fillRect t="-86495"/>
            </a:stretch>
          </a:blipFill>
        </p:spPr>
        <p:txBody>
          <a:bodyPr/>
          <a:lstStyle/>
          <a:p>
            <a:endParaRPr lang="en-GB"/>
          </a:p>
        </p:txBody>
      </p:sp>
      <p:sp>
        <p:nvSpPr>
          <p:cNvPr id="21" name="Freeform 21"/>
          <p:cNvSpPr/>
          <p:nvPr/>
        </p:nvSpPr>
        <p:spPr>
          <a:xfrm>
            <a:off x="7117310" y="9091759"/>
            <a:ext cx="3145217" cy="333081"/>
          </a:xfrm>
          <a:custGeom>
            <a:avLst/>
            <a:gdLst/>
            <a:ahLst/>
            <a:cxnLst/>
            <a:rect l="l" t="t" r="r" b="b"/>
            <a:pathLst>
              <a:path w="3145217" h="333081">
                <a:moveTo>
                  <a:pt x="0" y="0"/>
                </a:moveTo>
                <a:lnTo>
                  <a:pt x="3145217" y="0"/>
                </a:lnTo>
                <a:lnTo>
                  <a:pt x="3145217" y="333082"/>
                </a:lnTo>
                <a:lnTo>
                  <a:pt x="0" y="333082"/>
                </a:lnTo>
                <a:lnTo>
                  <a:pt x="0" y="0"/>
                </a:lnTo>
                <a:close/>
              </a:path>
            </a:pathLst>
          </a:custGeom>
          <a:blipFill>
            <a:blip r:embed="rId5"/>
            <a:stretch>
              <a:fillRect t="-86495"/>
            </a:stretch>
          </a:blipFill>
        </p:spPr>
        <p:txBody>
          <a:bodyPr/>
          <a:lstStyle/>
          <a:p>
            <a:endParaRPr lang="en-GB"/>
          </a:p>
        </p:txBody>
      </p:sp>
      <p:sp>
        <p:nvSpPr>
          <p:cNvPr id="22" name="Freeform 22"/>
          <p:cNvSpPr/>
          <p:nvPr/>
        </p:nvSpPr>
        <p:spPr>
          <a:xfrm>
            <a:off x="11537475" y="5323646"/>
            <a:ext cx="3145217" cy="333081"/>
          </a:xfrm>
          <a:custGeom>
            <a:avLst/>
            <a:gdLst/>
            <a:ahLst/>
            <a:cxnLst/>
            <a:rect l="l" t="t" r="r" b="b"/>
            <a:pathLst>
              <a:path w="3145217" h="333081">
                <a:moveTo>
                  <a:pt x="0" y="0"/>
                </a:moveTo>
                <a:lnTo>
                  <a:pt x="3145218" y="0"/>
                </a:lnTo>
                <a:lnTo>
                  <a:pt x="3145218" y="333081"/>
                </a:lnTo>
                <a:lnTo>
                  <a:pt x="0" y="333081"/>
                </a:lnTo>
                <a:lnTo>
                  <a:pt x="0" y="0"/>
                </a:lnTo>
                <a:close/>
              </a:path>
            </a:pathLst>
          </a:custGeom>
          <a:blipFill>
            <a:blip r:embed="rId5"/>
            <a:stretch>
              <a:fillRect t="-86495"/>
            </a:stretch>
          </a:blipFill>
        </p:spPr>
        <p:txBody>
          <a:bodyPr/>
          <a:lstStyle/>
          <a:p>
            <a:endParaRPr lang="en-GB"/>
          </a:p>
        </p:txBody>
      </p:sp>
      <p:grpSp>
        <p:nvGrpSpPr>
          <p:cNvPr id="23" name="Group 23"/>
          <p:cNvGrpSpPr/>
          <p:nvPr/>
        </p:nvGrpSpPr>
        <p:grpSpPr>
          <a:xfrm>
            <a:off x="2972051" y="6917349"/>
            <a:ext cx="3145217" cy="2157865"/>
            <a:chOff x="0" y="0"/>
            <a:chExt cx="862412" cy="591682"/>
          </a:xfrm>
        </p:grpSpPr>
        <p:sp>
          <p:nvSpPr>
            <p:cNvPr id="24" name="Freeform 24"/>
            <p:cNvSpPr/>
            <p:nvPr/>
          </p:nvSpPr>
          <p:spPr>
            <a:xfrm>
              <a:off x="0" y="0"/>
              <a:ext cx="862412" cy="591682"/>
            </a:xfrm>
            <a:custGeom>
              <a:avLst/>
              <a:gdLst/>
              <a:ahLst/>
              <a:cxnLst/>
              <a:rect l="l" t="t" r="r" b="b"/>
              <a:pathLst>
                <a:path w="862412" h="591682">
                  <a:moveTo>
                    <a:pt x="0" y="0"/>
                  </a:moveTo>
                  <a:lnTo>
                    <a:pt x="862412" y="0"/>
                  </a:lnTo>
                  <a:lnTo>
                    <a:pt x="862412" y="591682"/>
                  </a:lnTo>
                  <a:lnTo>
                    <a:pt x="0" y="591682"/>
                  </a:lnTo>
                  <a:close/>
                </a:path>
              </a:pathLst>
            </a:custGeom>
            <a:solidFill>
              <a:srgbClr val="100F0D"/>
            </a:solidFill>
            <a:ln cap="sq">
              <a:noFill/>
              <a:prstDash val="solid"/>
              <a:miter/>
            </a:ln>
          </p:spPr>
          <p:txBody>
            <a:bodyPr/>
            <a:lstStyle/>
            <a:p>
              <a:endParaRPr lang="en-GB"/>
            </a:p>
          </p:txBody>
        </p:sp>
        <p:sp>
          <p:nvSpPr>
            <p:cNvPr id="25" name="TextBox 25"/>
            <p:cNvSpPr txBox="1"/>
            <p:nvPr/>
          </p:nvSpPr>
          <p:spPr>
            <a:xfrm>
              <a:off x="0" y="-47625"/>
              <a:ext cx="862412" cy="639307"/>
            </a:xfrm>
            <a:prstGeom prst="rect">
              <a:avLst/>
            </a:prstGeom>
          </p:spPr>
          <p:txBody>
            <a:bodyPr lIns="50800" tIns="50800" rIns="50800" bIns="50800" rtlCol="0" anchor="ctr"/>
            <a:lstStyle/>
            <a:p>
              <a:pPr algn="ctr">
                <a:lnSpc>
                  <a:spcPts val="3360"/>
                </a:lnSpc>
              </a:pPr>
              <a:endParaRPr/>
            </a:p>
          </p:txBody>
        </p:sp>
      </p:grpSp>
      <p:grpSp>
        <p:nvGrpSpPr>
          <p:cNvPr id="26" name="Group 26"/>
          <p:cNvGrpSpPr/>
          <p:nvPr/>
        </p:nvGrpSpPr>
        <p:grpSpPr>
          <a:xfrm>
            <a:off x="7117310" y="6917349"/>
            <a:ext cx="3145217" cy="2157865"/>
            <a:chOff x="0" y="0"/>
            <a:chExt cx="862412" cy="591682"/>
          </a:xfrm>
        </p:grpSpPr>
        <p:sp>
          <p:nvSpPr>
            <p:cNvPr id="27" name="Freeform 27"/>
            <p:cNvSpPr/>
            <p:nvPr/>
          </p:nvSpPr>
          <p:spPr>
            <a:xfrm>
              <a:off x="0" y="0"/>
              <a:ext cx="862412" cy="591682"/>
            </a:xfrm>
            <a:custGeom>
              <a:avLst/>
              <a:gdLst/>
              <a:ahLst/>
              <a:cxnLst/>
              <a:rect l="l" t="t" r="r" b="b"/>
              <a:pathLst>
                <a:path w="862412" h="591682">
                  <a:moveTo>
                    <a:pt x="0" y="0"/>
                  </a:moveTo>
                  <a:lnTo>
                    <a:pt x="862412" y="0"/>
                  </a:lnTo>
                  <a:lnTo>
                    <a:pt x="862412" y="591682"/>
                  </a:lnTo>
                  <a:lnTo>
                    <a:pt x="0" y="591682"/>
                  </a:lnTo>
                  <a:close/>
                </a:path>
              </a:pathLst>
            </a:custGeom>
            <a:solidFill>
              <a:srgbClr val="100F0D"/>
            </a:solidFill>
            <a:ln cap="sq">
              <a:noFill/>
              <a:prstDash val="solid"/>
              <a:miter/>
            </a:ln>
          </p:spPr>
          <p:txBody>
            <a:bodyPr/>
            <a:lstStyle/>
            <a:p>
              <a:endParaRPr lang="en-GB"/>
            </a:p>
          </p:txBody>
        </p:sp>
        <p:sp>
          <p:nvSpPr>
            <p:cNvPr id="28" name="TextBox 28"/>
            <p:cNvSpPr txBox="1"/>
            <p:nvPr/>
          </p:nvSpPr>
          <p:spPr>
            <a:xfrm>
              <a:off x="0" y="-47625"/>
              <a:ext cx="862412" cy="639307"/>
            </a:xfrm>
            <a:prstGeom prst="rect">
              <a:avLst/>
            </a:prstGeom>
          </p:spPr>
          <p:txBody>
            <a:bodyPr lIns="50800" tIns="50800" rIns="50800" bIns="50800" rtlCol="0" anchor="ctr"/>
            <a:lstStyle/>
            <a:p>
              <a:pPr algn="ctr">
                <a:lnSpc>
                  <a:spcPts val="3360"/>
                </a:lnSpc>
              </a:pPr>
              <a:endParaRPr/>
            </a:p>
          </p:txBody>
        </p:sp>
      </p:grpSp>
      <p:sp>
        <p:nvSpPr>
          <p:cNvPr id="29" name="Freeform 29"/>
          <p:cNvSpPr/>
          <p:nvPr/>
        </p:nvSpPr>
        <p:spPr>
          <a:xfrm>
            <a:off x="2972051" y="9082234"/>
            <a:ext cx="3145217" cy="333081"/>
          </a:xfrm>
          <a:custGeom>
            <a:avLst/>
            <a:gdLst/>
            <a:ahLst/>
            <a:cxnLst/>
            <a:rect l="l" t="t" r="r" b="b"/>
            <a:pathLst>
              <a:path w="3145217" h="333081">
                <a:moveTo>
                  <a:pt x="0" y="0"/>
                </a:moveTo>
                <a:lnTo>
                  <a:pt x="3145217" y="0"/>
                </a:lnTo>
                <a:lnTo>
                  <a:pt x="3145217" y="333082"/>
                </a:lnTo>
                <a:lnTo>
                  <a:pt x="0" y="333082"/>
                </a:lnTo>
                <a:lnTo>
                  <a:pt x="0" y="0"/>
                </a:lnTo>
                <a:close/>
              </a:path>
            </a:pathLst>
          </a:custGeom>
          <a:blipFill>
            <a:blip r:embed="rId5"/>
            <a:stretch>
              <a:fillRect t="-86495"/>
            </a:stretch>
          </a:blipFill>
        </p:spPr>
        <p:txBody>
          <a:bodyPr/>
          <a:lstStyle/>
          <a:p>
            <a:endParaRPr lang="en-GB"/>
          </a:p>
        </p:txBody>
      </p:sp>
      <p:sp>
        <p:nvSpPr>
          <p:cNvPr id="30" name="TextBox 30"/>
          <p:cNvSpPr txBox="1"/>
          <p:nvPr/>
        </p:nvSpPr>
        <p:spPr>
          <a:xfrm>
            <a:off x="9780199" y="3749414"/>
            <a:ext cx="2257081" cy="981075"/>
          </a:xfrm>
          <a:prstGeom prst="rect">
            <a:avLst/>
          </a:prstGeom>
        </p:spPr>
        <p:txBody>
          <a:bodyPr lIns="0" tIns="0" rIns="0" bIns="0" rtlCol="0" anchor="t">
            <a:spAutoFit/>
          </a:bodyPr>
          <a:lstStyle/>
          <a:p>
            <a:pPr algn="ctr">
              <a:lnSpc>
                <a:spcPts val="3840"/>
              </a:lnSpc>
            </a:pPr>
            <a:r>
              <a:rPr lang="en-US" sz="3200" spc="160">
                <a:solidFill>
                  <a:srgbClr val="FFFBFB"/>
                </a:solidFill>
                <a:latin typeface="DM Sans"/>
              </a:rPr>
              <a:t>Mariam Ayman</a:t>
            </a:r>
          </a:p>
        </p:txBody>
      </p:sp>
      <p:sp>
        <p:nvSpPr>
          <p:cNvPr id="31" name="TextBox 31"/>
          <p:cNvSpPr txBox="1"/>
          <p:nvPr/>
        </p:nvSpPr>
        <p:spPr>
          <a:xfrm>
            <a:off x="11706721" y="7431092"/>
            <a:ext cx="2257081" cy="981075"/>
          </a:xfrm>
          <a:prstGeom prst="rect">
            <a:avLst/>
          </a:prstGeom>
        </p:spPr>
        <p:txBody>
          <a:bodyPr lIns="0" tIns="0" rIns="0" bIns="0" rtlCol="0" anchor="t">
            <a:spAutoFit/>
          </a:bodyPr>
          <a:lstStyle/>
          <a:p>
            <a:pPr algn="ctr">
              <a:lnSpc>
                <a:spcPts val="3840"/>
              </a:lnSpc>
            </a:pPr>
            <a:r>
              <a:rPr lang="en-US" sz="3200" spc="160">
                <a:solidFill>
                  <a:srgbClr val="FFFBFB"/>
                </a:solidFill>
                <a:latin typeface="DM Sans"/>
              </a:rPr>
              <a:t>Ahmed Rashed</a:t>
            </a:r>
          </a:p>
        </p:txBody>
      </p:sp>
      <p:sp>
        <p:nvSpPr>
          <p:cNvPr id="32" name="TextBox 32"/>
          <p:cNvSpPr txBox="1"/>
          <p:nvPr/>
        </p:nvSpPr>
        <p:spPr>
          <a:xfrm>
            <a:off x="3159476" y="7431092"/>
            <a:ext cx="2808466" cy="981075"/>
          </a:xfrm>
          <a:prstGeom prst="rect">
            <a:avLst/>
          </a:prstGeom>
        </p:spPr>
        <p:txBody>
          <a:bodyPr lIns="0" tIns="0" rIns="0" bIns="0" rtlCol="0" anchor="t">
            <a:spAutoFit/>
          </a:bodyPr>
          <a:lstStyle/>
          <a:p>
            <a:pPr algn="ctr">
              <a:lnSpc>
                <a:spcPts val="3840"/>
              </a:lnSpc>
            </a:pPr>
            <a:r>
              <a:rPr lang="en-US" sz="3200" spc="160" dirty="0">
                <a:solidFill>
                  <a:srgbClr val="FFFBFB"/>
                </a:solidFill>
                <a:latin typeface="DM Sans"/>
              </a:rPr>
              <a:t>Abdelrahman Said</a:t>
            </a:r>
          </a:p>
        </p:txBody>
      </p:sp>
      <p:sp>
        <p:nvSpPr>
          <p:cNvPr id="33" name="TextBox 33"/>
          <p:cNvSpPr txBox="1"/>
          <p:nvPr/>
        </p:nvSpPr>
        <p:spPr>
          <a:xfrm>
            <a:off x="7467316" y="7431092"/>
            <a:ext cx="2422620" cy="981075"/>
          </a:xfrm>
          <a:prstGeom prst="rect">
            <a:avLst/>
          </a:prstGeom>
        </p:spPr>
        <p:txBody>
          <a:bodyPr lIns="0" tIns="0" rIns="0" bIns="0" rtlCol="0" anchor="t">
            <a:spAutoFit/>
          </a:bodyPr>
          <a:lstStyle/>
          <a:p>
            <a:pPr algn="ctr">
              <a:lnSpc>
                <a:spcPts val="3840"/>
              </a:lnSpc>
            </a:pPr>
            <a:r>
              <a:rPr lang="en-US" sz="3200" spc="160">
                <a:solidFill>
                  <a:srgbClr val="FFFBFB"/>
                </a:solidFill>
                <a:latin typeface="DM Sans"/>
              </a:rPr>
              <a:t>Mostafa Atef</a:t>
            </a:r>
          </a:p>
        </p:txBody>
      </p:sp>
      <p:sp>
        <p:nvSpPr>
          <p:cNvPr id="34" name="Freeform 34"/>
          <p:cNvSpPr/>
          <p:nvPr/>
        </p:nvSpPr>
        <p:spPr>
          <a:xfrm>
            <a:off x="11262652" y="9101284"/>
            <a:ext cx="3145217" cy="333081"/>
          </a:xfrm>
          <a:custGeom>
            <a:avLst/>
            <a:gdLst/>
            <a:ahLst/>
            <a:cxnLst/>
            <a:rect l="l" t="t" r="r" b="b"/>
            <a:pathLst>
              <a:path w="3145217" h="333081">
                <a:moveTo>
                  <a:pt x="0" y="0"/>
                </a:moveTo>
                <a:lnTo>
                  <a:pt x="3145218" y="0"/>
                </a:lnTo>
                <a:lnTo>
                  <a:pt x="3145218" y="333082"/>
                </a:lnTo>
                <a:lnTo>
                  <a:pt x="0" y="333082"/>
                </a:lnTo>
                <a:lnTo>
                  <a:pt x="0" y="0"/>
                </a:lnTo>
                <a:close/>
              </a:path>
            </a:pathLst>
          </a:custGeom>
          <a:blipFill>
            <a:blip r:embed="rId5"/>
            <a:stretch>
              <a:fillRect t="-86495"/>
            </a:stretch>
          </a:blipFill>
        </p:spPr>
        <p:txBody>
          <a:bodyPr/>
          <a:lstStyle/>
          <a:p>
            <a:endParaRPr lang="en-GB"/>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sp>
        <p:nvSpPr>
          <p:cNvPr id="2" name="Freeform 2"/>
          <p:cNvSpPr/>
          <p:nvPr/>
        </p:nvSpPr>
        <p:spPr>
          <a:xfrm rot="887923">
            <a:off x="13238009" y="-4957155"/>
            <a:ext cx="7032580" cy="7216267"/>
          </a:xfrm>
          <a:custGeom>
            <a:avLst/>
            <a:gdLst/>
            <a:ahLst/>
            <a:cxnLst/>
            <a:rect l="l" t="t" r="r" b="b"/>
            <a:pathLst>
              <a:path w="7032580" h="7216267">
                <a:moveTo>
                  <a:pt x="0" y="0"/>
                </a:moveTo>
                <a:lnTo>
                  <a:pt x="7032580" y="0"/>
                </a:lnTo>
                <a:lnTo>
                  <a:pt x="7032580" y="7216267"/>
                </a:lnTo>
                <a:lnTo>
                  <a:pt x="0" y="721626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a:p>
        </p:txBody>
      </p:sp>
      <p:sp>
        <p:nvSpPr>
          <p:cNvPr id="3" name="TextBox 3"/>
          <p:cNvSpPr txBox="1"/>
          <p:nvPr/>
        </p:nvSpPr>
        <p:spPr>
          <a:xfrm>
            <a:off x="4277018" y="356169"/>
            <a:ext cx="9537014" cy="1594138"/>
          </a:xfrm>
          <a:prstGeom prst="rect">
            <a:avLst/>
          </a:prstGeom>
        </p:spPr>
        <p:txBody>
          <a:bodyPr lIns="0" tIns="0" rIns="0" bIns="0" rtlCol="0" anchor="t">
            <a:spAutoFit/>
          </a:bodyPr>
          <a:lstStyle/>
          <a:p>
            <a:pPr marL="0" lvl="0" indent="0" algn="l">
              <a:lnSpc>
                <a:spcPts val="13015"/>
              </a:lnSpc>
              <a:spcBef>
                <a:spcPct val="0"/>
              </a:spcBef>
            </a:pPr>
            <a:r>
              <a:rPr lang="en-US" sz="9431" spc="924">
                <a:solidFill>
                  <a:srgbClr val="231F20"/>
                </a:solidFill>
                <a:latin typeface="Oswald Bold"/>
              </a:rPr>
              <a:t>DISCUSSION </a:t>
            </a:r>
          </a:p>
        </p:txBody>
      </p:sp>
      <p:grpSp>
        <p:nvGrpSpPr>
          <p:cNvPr id="4" name="Group 4"/>
          <p:cNvGrpSpPr/>
          <p:nvPr/>
        </p:nvGrpSpPr>
        <p:grpSpPr>
          <a:xfrm>
            <a:off x="16333169" y="8069439"/>
            <a:ext cx="2094695" cy="2377721"/>
            <a:chOff x="0" y="0"/>
            <a:chExt cx="551689" cy="626231"/>
          </a:xfrm>
        </p:grpSpPr>
        <p:sp>
          <p:nvSpPr>
            <p:cNvPr id="5" name="Freeform 5"/>
            <p:cNvSpPr/>
            <p:nvPr/>
          </p:nvSpPr>
          <p:spPr>
            <a:xfrm>
              <a:off x="0" y="0"/>
              <a:ext cx="551689" cy="626231"/>
            </a:xfrm>
            <a:custGeom>
              <a:avLst/>
              <a:gdLst/>
              <a:ahLst/>
              <a:cxnLst/>
              <a:rect l="l" t="t" r="r" b="b"/>
              <a:pathLst>
                <a:path w="551689" h="626231">
                  <a:moveTo>
                    <a:pt x="0" y="0"/>
                  </a:moveTo>
                  <a:lnTo>
                    <a:pt x="551689" y="0"/>
                  </a:lnTo>
                  <a:lnTo>
                    <a:pt x="551689" y="626231"/>
                  </a:lnTo>
                  <a:lnTo>
                    <a:pt x="0" y="626231"/>
                  </a:lnTo>
                  <a:close/>
                </a:path>
              </a:pathLst>
            </a:custGeom>
            <a:solidFill>
              <a:srgbClr val="CCCCCC"/>
            </a:solidFill>
          </p:spPr>
          <p:txBody>
            <a:bodyPr/>
            <a:lstStyle/>
            <a:p>
              <a:endParaRPr lang="en-GB"/>
            </a:p>
          </p:txBody>
        </p:sp>
        <p:sp>
          <p:nvSpPr>
            <p:cNvPr id="6" name="TextBox 6"/>
            <p:cNvSpPr txBox="1"/>
            <p:nvPr/>
          </p:nvSpPr>
          <p:spPr>
            <a:xfrm>
              <a:off x="0" y="-19050"/>
              <a:ext cx="551689" cy="645281"/>
            </a:xfrm>
            <a:prstGeom prst="rect">
              <a:avLst/>
            </a:prstGeom>
          </p:spPr>
          <p:txBody>
            <a:bodyPr lIns="50800" tIns="50800" rIns="50800" bIns="50800" rtlCol="0" anchor="ctr"/>
            <a:lstStyle/>
            <a:p>
              <a:pPr algn="ctr">
                <a:lnSpc>
                  <a:spcPts val="2859"/>
                </a:lnSpc>
              </a:pPr>
              <a:endParaRPr/>
            </a:p>
          </p:txBody>
        </p:sp>
      </p:grpSp>
      <p:grpSp>
        <p:nvGrpSpPr>
          <p:cNvPr id="7" name="Group 7"/>
          <p:cNvGrpSpPr/>
          <p:nvPr/>
        </p:nvGrpSpPr>
        <p:grpSpPr>
          <a:xfrm>
            <a:off x="-224419" y="-1349021"/>
            <a:ext cx="2094695" cy="2377721"/>
            <a:chOff x="0" y="0"/>
            <a:chExt cx="551689" cy="626231"/>
          </a:xfrm>
        </p:grpSpPr>
        <p:sp>
          <p:nvSpPr>
            <p:cNvPr id="8" name="Freeform 8"/>
            <p:cNvSpPr/>
            <p:nvPr/>
          </p:nvSpPr>
          <p:spPr>
            <a:xfrm>
              <a:off x="0" y="0"/>
              <a:ext cx="551689" cy="626231"/>
            </a:xfrm>
            <a:custGeom>
              <a:avLst/>
              <a:gdLst/>
              <a:ahLst/>
              <a:cxnLst/>
              <a:rect l="l" t="t" r="r" b="b"/>
              <a:pathLst>
                <a:path w="551689" h="626231">
                  <a:moveTo>
                    <a:pt x="0" y="0"/>
                  </a:moveTo>
                  <a:lnTo>
                    <a:pt x="551689" y="0"/>
                  </a:lnTo>
                  <a:lnTo>
                    <a:pt x="551689" y="626231"/>
                  </a:lnTo>
                  <a:lnTo>
                    <a:pt x="0" y="626231"/>
                  </a:lnTo>
                  <a:close/>
                </a:path>
              </a:pathLst>
            </a:custGeom>
            <a:solidFill>
              <a:srgbClr val="CCCCCC"/>
            </a:solidFill>
          </p:spPr>
          <p:txBody>
            <a:bodyPr/>
            <a:lstStyle/>
            <a:p>
              <a:endParaRPr lang="en-GB"/>
            </a:p>
          </p:txBody>
        </p:sp>
        <p:sp>
          <p:nvSpPr>
            <p:cNvPr id="9" name="TextBox 9"/>
            <p:cNvSpPr txBox="1"/>
            <p:nvPr/>
          </p:nvSpPr>
          <p:spPr>
            <a:xfrm>
              <a:off x="0" y="-19050"/>
              <a:ext cx="551689" cy="645281"/>
            </a:xfrm>
            <a:prstGeom prst="rect">
              <a:avLst/>
            </a:prstGeom>
          </p:spPr>
          <p:txBody>
            <a:bodyPr lIns="50800" tIns="50800" rIns="50800" bIns="50800" rtlCol="0" anchor="ctr"/>
            <a:lstStyle/>
            <a:p>
              <a:pPr algn="ctr">
                <a:lnSpc>
                  <a:spcPts val="2859"/>
                </a:lnSpc>
              </a:pPr>
              <a:endParaRPr/>
            </a:p>
          </p:txBody>
        </p:sp>
      </p:grpSp>
      <p:sp>
        <p:nvSpPr>
          <p:cNvPr id="10" name="TextBox 10"/>
          <p:cNvSpPr txBox="1"/>
          <p:nvPr/>
        </p:nvSpPr>
        <p:spPr>
          <a:xfrm>
            <a:off x="459216" y="2430780"/>
            <a:ext cx="16800084" cy="7317068"/>
          </a:xfrm>
          <a:prstGeom prst="rect">
            <a:avLst/>
          </a:prstGeom>
        </p:spPr>
        <p:txBody>
          <a:bodyPr lIns="0" tIns="0" rIns="0" bIns="0" rtlCol="0" anchor="t">
            <a:spAutoFit/>
          </a:bodyPr>
          <a:lstStyle/>
          <a:p>
            <a:pPr marL="838200" lvl="1" indent="-514350" algn="just">
              <a:lnSpc>
                <a:spcPts val="4140"/>
              </a:lnSpc>
              <a:buFont typeface="+mj-lt"/>
              <a:buAutoNum type="arabicPeriod"/>
            </a:pPr>
            <a:r>
              <a:rPr lang="en-US" sz="3000" spc="294" dirty="0">
                <a:solidFill>
                  <a:srgbClr val="231F20"/>
                </a:solidFill>
                <a:latin typeface="Arimo Bold"/>
              </a:rPr>
              <a:t>Findings</a:t>
            </a:r>
          </a:p>
          <a:p>
            <a:pPr algn="just">
              <a:lnSpc>
                <a:spcPts val="4140"/>
              </a:lnSpc>
            </a:pPr>
            <a:endParaRPr lang="en-US" sz="3000" spc="294" dirty="0">
              <a:solidFill>
                <a:srgbClr val="231F20"/>
              </a:solidFill>
              <a:latin typeface="Arimo Bold"/>
            </a:endParaRPr>
          </a:p>
          <a:p>
            <a:pPr marL="647700" lvl="1" indent="-323850" algn="just">
              <a:lnSpc>
                <a:spcPts val="4140"/>
              </a:lnSpc>
              <a:buFont typeface="Arial"/>
              <a:buChar char="•"/>
            </a:pPr>
            <a:r>
              <a:rPr lang="en-US" sz="3000" spc="294" dirty="0">
                <a:solidFill>
                  <a:srgbClr val="231F20"/>
                </a:solidFill>
                <a:latin typeface="Arimo"/>
              </a:rPr>
              <a:t>The BBDM shows significant improvements in image quality and diversity over traditional GAN-based methods like Pix2Pix, </a:t>
            </a:r>
            <a:r>
              <a:rPr lang="en-US" sz="3000" spc="294" dirty="0" err="1">
                <a:solidFill>
                  <a:srgbClr val="231F20"/>
                </a:solidFill>
                <a:latin typeface="Arimo"/>
              </a:rPr>
              <a:t>CycleGAN</a:t>
            </a:r>
            <a:r>
              <a:rPr lang="en-US" sz="3000" spc="294" dirty="0">
                <a:solidFill>
                  <a:srgbClr val="231F20"/>
                </a:solidFill>
                <a:latin typeface="Arimo"/>
              </a:rPr>
              <a:t>, and DRIT++.</a:t>
            </a:r>
          </a:p>
          <a:p>
            <a:pPr marL="647700" lvl="1" indent="-323850" algn="just">
              <a:lnSpc>
                <a:spcPts val="4140"/>
              </a:lnSpc>
              <a:buFont typeface="Arial"/>
              <a:buChar char="•"/>
            </a:pPr>
            <a:r>
              <a:rPr lang="en-US" sz="3000" spc="294" dirty="0">
                <a:solidFill>
                  <a:srgbClr val="231F20"/>
                </a:solidFill>
                <a:latin typeface="Arimo"/>
              </a:rPr>
              <a:t>BBDM was applied to the semantic synthesis challenge using the </a:t>
            </a:r>
            <a:r>
              <a:rPr lang="en-US" sz="3000" spc="294" dirty="0" err="1">
                <a:solidFill>
                  <a:srgbClr val="231F20"/>
                </a:solidFill>
                <a:latin typeface="Arimo"/>
              </a:rPr>
              <a:t>CelebAMaskHQ</a:t>
            </a:r>
            <a:r>
              <a:rPr lang="en-US" sz="3000" spc="294" dirty="0">
                <a:solidFill>
                  <a:srgbClr val="231F20"/>
                </a:solidFill>
                <a:latin typeface="Arimo"/>
              </a:rPr>
              <a:t> dataset, and outperformed baseline models in key quantitative metrics like LPIPS and FID.</a:t>
            </a:r>
          </a:p>
          <a:p>
            <a:pPr marL="838200" lvl="1" indent="-514350" algn="just">
              <a:lnSpc>
                <a:spcPts val="4140"/>
              </a:lnSpc>
              <a:buFont typeface="+mj-lt"/>
              <a:buAutoNum type="arabicPeriod" startAt="2"/>
            </a:pPr>
            <a:r>
              <a:rPr lang="en-US" sz="3000" spc="294" dirty="0">
                <a:solidFill>
                  <a:srgbClr val="231F20"/>
                </a:solidFill>
                <a:latin typeface="Arimo Bold"/>
              </a:rPr>
              <a:t>Limitations</a:t>
            </a:r>
          </a:p>
          <a:p>
            <a:pPr algn="just">
              <a:lnSpc>
                <a:spcPts val="4140"/>
              </a:lnSpc>
            </a:pPr>
            <a:endParaRPr lang="en-US" sz="3000" spc="294" dirty="0">
              <a:solidFill>
                <a:srgbClr val="231F20"/>
              </a:solidFill>
              <a:latin typeface="Arimo Bold"/>
            </a:endParaRPr>
          </a:p>
          <a:p>
            <a:pPr marL="647700" lvl="1" indent="-323850" algn="just">
              <a:lnSpc>
                <a:spcPts val="4140"/>
              </a:lnSpc>
              <a:buFont typeface="Arial"/>
              <a:buChar char="•"/>
            </a:pPr>
            <a:r>
              <a:rPr lang="en-US" sz="3000" spc="294" dirty="0">
                <a:solidFill>
                  <a:srgbClr val="231F20"/>
                </a:solidFill>
                <a:latin typeface="Arimo"/>
              </a:rPr>
              <a:t>High computational demand for BBDM training and inference, making it challenging for real-time or low-power applications.</a:t>
            </a:r>
          </a:p>
          <a:p>
            <a:pPr algn="just">
              <a:lnSpc>
                <a:spcPts val="4140"/>
              </a:lnSpc>
            </a:pPr>
            <a:endParaRPr lang="en-US" sz="3000" spc="294" dirty="0">
              <a:solidFill>
                <a:srgbClr val="231F20"/>
              </a:solidFill>
              <a:latin typeface="Arimo"/>
            </a:endParaRPr>
          </a:p>
          <a:p>
            <a:pPr algn="just">
              <a:lnSpc>
                <a:spcPts val="4140"/>
              </a:lnSpc>
            </a:pPr>
            <a:endParaRPr lang="en-US" sz="3000" spc="294" dirty="0">
              <a:solidFill>
                <a:srgbClr val="231F20"/>
              </a:solidFill>
              <a:latin typeface="Arimo"/>
            </a:endParaRPr>
          </a:p>
          <a:p>
            <a:pPr algn="just">
              <a:lnSpc>
                <a:spcPts val="4140"/>
              </a:lnSpc>
              <a:spcBef>
                <a:spcPct val="0"/>
              </a:spcBef>
            </a:pPr>
            <a:endParaRPr lang="en-US" sz="3000" spc="294" dirty="0">
              <a:solidFill>
                <a:srgbClr val="231F20"/>
              </a:solidFill>
              <a:latin typeface="Arimo"/>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sp>
        <p:nvSpPr>
          <p:cNvPr id="2" name="Freeform 2"/>
          <p:cNvSpPr/>
          <p:nvPr/>
        </p:nvSpPr>
        <p:spPr>
          <a:xfrm rot="887923">
            <a:off x="12657474" y="-4422967"/>
            <a:ext cx="7032580" cy="7216267"/>
          </a:xfrm>
          <a:custGeom>
            <a:avLst/>
            <a:gdLst/>
            <a:ahLst/>
            <a:cxnLst/>
            <a:rect l="l" t="t" r="r" b="b"/>
            <a:pathLst>
              <a:path w="7032580" h="7216267">
                <a:moveTo>
                  <a:pt x="0" y="0"/>
                </a:moveTo>
                <a:lnTo>
                  <a:pt x="7032581" y="0"/>
                </a:lnTo>
                <a:lnTo>
                  <a:pt x="7032581" y="7216267"/>
                </a:lnTo>
                <a:lnTo>
                  <a:pt x="0" y="721626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a:p>
        </p:txBody>
      </p:sp>
      <p:sp>
        <p:nvSpPr>
          <p:cNvPr id="3" name="TextBox 3"/>
          <p:cNvSpPr txBox="1"/>
          <p:nvPr/>
        </p:nvSpPr>
        <p:spPr>
          <a:xfrm>
            <a:off x="4277018" y="356169"/>
            <a:ext cx="9537014" cy="1594138"/>
          </a:xfrm>
          <a:prstGeom prst="rect">
            <a:avLst/>
          </a:prstGeom>
        </p:spPr>
        <p:txBody>
          <a:bodyPr lIns="0" tIns="0" rIns="0" bIns="0" rtlCol="0" anchor="t">
            <a:spAutoFit/>
          </a:bodyPr>
          <a:lstStyle/>
          <a:p>
            <a:pPr marL="0" lvl="0" indent="0" algn="l">
              <a:lnSpc>
                <a:spcPts val="13015"/>
              </a:lnSpc>
              <a:spcBef>
                <a:spcPct val="0"/>
              </a:spcBef>
            </a:pPr>
            <a:r>
              <a:rPr lang="en-US" sz="9431" spc="924">
                <a:solidFill>
                  <a:srgbClr val="231F20"/>
                </a:solidFill>
                <a:latin typeface="Oswald Bold"/>
              </a:rPr>
              <a:t>DISCUSSION </a:t>
            </a:r>
          </a:p>
        </p:txBody>
      </p:sp>
      <p:grpSp>
        <p:nvGrpSpPr>
          <p:cNvPr id="4" name="Group 4"/>
          <p:cNvGrpSpPr/>
          <p:nvPr/>
        </p:nvGrpSpPr>
        <p:grpSpPr>
          <a:xfrm>
            <a:off x="16774377" y="9258300"/>
            <a:ext cx="2094695" cy="2377721"/>
            <a:chOff x="0" y="0"/>
            <a:chExt cx="551689" cy="626231"/>
          </a:xfrm>
        </p:grpSpPr>
        <p:sp>
          <p:nvSpPr>
            <p:cNvPr id="5" name="Freeform 5"/>
            <p:cNvSpPr/>
            <p:nvPr/>
          </p:nvSpPr>
          <p:spPr>
            <a:xfrm>
              <a:off x="0" y="0"/>
              <a:ext cx="551689" cy="626231"/>
            </a:xfrm>
            <a:custGeom>
              <a:avLst/>
              <a:gdLst/>
              <a:ahLst/>
              <a:cxnLst/>
              <a:rect l="l" t="t" r="r" b="b"/>
              <a:pathLst>
                <a:path w="551689" h="626231">
                  <a:moveTo>
                    <a:pt x="0" y="0"/>
                  </a:moveTo>
                  <a:lnTo>
                    <a:pt x="551689" y="0"/>
                  </a:lnTo>
                  <a:lnTo>
                    <a:pt x="551689" y="626231"/>
                  </a:lnTo>
                  <a:lnTo>
                    <a:pt x="0" y="626231"/>
                  </a:lnTo>
                  <a:close/>
                </a:path>
              </a:pathLst>
            </a:custGeom>
            <a:solidFill>
              <a:srgbClr val="CCCCCC"/>
            </a:solidFill>
          </p:spPr>
          <p:txBody>
            <a:bodyPr/>
            <a:lstStyle/>
            <a:p>
              <a:endParaRPr lang="en-GB"/>
            </a:p>
          </p:txBody>
        </p:sp>
        <p:sp>
          <p:nvSpPr>
            <p:cNvPr id="6" name="TextBox 6"/>
            <p:cNvSpPr txBox="1"/>
            <p:nvPr/>
          </p:nvSpPr>
          <p:spPr>
            <a:xfrm>
              <a:off x="0" y="-19050"/>
              <a:ext cx="551689" cy="645281"/>
            </a:xfrm>
            <a:prstGeom prst="rect">
              <a:avLst/>
            </a:prstGeom>
          </p:spPr>
          <p:txBody>
            <a:bodyPr lIns="50800" tIns="50800" rIns="50800" bIns="50800" rtlCol="0" anchor="ctr"/>
            <a:lstStyle/>
            <a:p>
              <a:pPr algn="ctr">
                <a:lnSpc>
                  <a:spcPts val="2859"/>
                </a:lnSpc>
              </a:pPr>
              <a:endParaRPr/>
            </a:p>
          </p:txBody>
        </p:sp>
      </p:grpSp>
      <p:grpSp>
        <p:nvGrpSpPr>
          <p:cNvPr id="7" name="Group 7"/>
          <p:cNvGrpSpPr/>
          <p:nvPr/>
        </p:nvGrpSpPr>
        <p:grpSpPr>
          <a:xfrm>
            <a:off x="-224419" y="-1349021"/>
            <a:ext cx="2094695" cy="2377721"/>
            <a:chOff x="0" y="0"/>
            <a:chExt cx="551689" cy="626231"/>
          </a:xfrm>
        </p:grpSpPr>
        <p:sp>
          <p:nvSpPr>
            <p:cNvPr id="8" name="Freeform 8"/>
            <p:cNvSpPr/>
            <p:nvPr/>
          </p:nvSpPr>
          <p:spPr>
            <a:xfrm>
              <a:off x="0" y="0"/>
              <a:ext cx="551689" cy="626231"/>
            </a:xfrm>
            <a:custGeom>
              <a:avLst/>
              <a:gdLst/>
              <a:ahLst/>
              <a:cxnLst/>
              <a:rect l="l" t="t" r="r" b="b"/>
              <a:pathLst>
                <a:path w="551689" h="626231">
                  <a:moveTo>
                    <a:pt x="0" y="0"/>
                  </a:moveTo>
                  <a:lnTo>
                    <a:pt x="551689" y="0"/>
                  </a:lnTo>
                  <a:lnTo>
                    <a:pt x="551689" y="626231"/>
                  </a:lnTo>
                  <a:lnTo>
                    <a:pt x="0" y="626231"/>
                  </a:lnTo>
                  <a:close/>
                </a:path>
              </a:pathLst>
            </a:custGeom>
            <a:solidFill>
              <a:srgbClr val="CCCCCC"/>
            </a:solidFill>
          </p:spPr>
          <p:txBody>
            <a:bodyPr/>
            <a:lstStyle/>
            <a:p>
              <a:endParaRPr lang="en-GB"/>
            </a:p>
          </p:txBody>
        </p:sp>
        <p:sp>
          <p:nvSpPr>
            <p:cNvPr id="9" name="TextBox 9"/>
            <p:cNvSpPr txBox="1"/>
            <p:nvPr/>
          </p:nvSpPr>
          <p:spPr>
            <a:xfrm>
              <a:off x="0" y="-19050"/>
              <a:ext cx="551689" cy="645281"/>
            </a:xfrm>
            <a:prstGeom prst="rect">
              <a:avLst/>
            </a:prstGeom>
          </p:spPr>
          <p:txBody>
            <a:bodyPr lIns="50800" tIns="50800" rIns="50800" bIns="50800" rtlCol="0" anchor="ctr"/>
            <a:lstStyle/>
            <a:p>
              <a:pPr algn="ctr">
                <a:lnSpc>
                  <a:spcPts val="2859"/>
                </a:lnSpc>
              </a:pPr>
              <a:endParaRPr/>
            </a:p>
          </p:txBody>
        </p:sp>
      </p:grpSp>
      <p:sp>
        <p:nvSpPr>
          <p:cNvPr id="10" name="TextBox 10"/>
          <p:cNvSpPr txBox="1"/>
          <p:nvPr/>
        </p:nvSpPr>
        <p:spPr>
          <a:xfrm>
            <a:off x="510871" y="2093808"/>
            <a:ext cx="17310853" cy="6924973"/>
          </a:xfrm>
          <a:prstGeom prst="rect">
            <a:avLst/>
          </a:prstGeom>
        </p:spPr>
        <p:txBody>
          <a:bodyPr lIns="0" tIns="0" rIns="0" bIns="0" rtlCol="0" anchor="t">
            <a:spAutoFit/>
          </a:bodyPr>
          <a:lstStyle/>
          <a:p>
            <a:pPr algn="just">
              <a:lnSpc>
                <a:spcPts val="3600"/>
              </a:lnSpc>
            </a:pPr>
            <a:r>
              <a:rPr lang="en-US" sz="3000" spc="150" dirty="0">
                <a:solidFill>
                  <a:srgbClr val="231F20"/>
                </a:solidFill>
                <a:latin typeface="Arimo Bold"/>
              </a:rPr>
              <a:t>  2. Limitations(CON.)</a:t>
            </a:r>
          </a:p>
          <a:p>
            <a:pPr algn="just">
              <a:lnSpc>
                <a:spcPts val="3600"/>
              </a:lnSpc>
            </a:pPr>
            <a:endParaRPr lang="en-US" sz="3000" spc="150" dirty="0">
              <a:solidFill>
                <a:srgbClr val="231F20"/>
              </a:solidFill>
              <a:latin typeface="Arimo Bold"/>
            </a:endParaRPr>
          </a:p>
          <a:p>
            <a:pPr marL="781050" lvl="1" indent="-457200" algn="just">
              <a:lnSpc>
                <a:spcPts val="3600"/>
              </a:lnSpc>
              <a:buFont typeface="Arial" panose="020B0604020202020204" pitchFamily="34" charset="0"/>
              <a:buChar char="•"/>
            </a:pPr>
            <a:r>
              <a:rPr lang="en-US" sz="3000" spc="150" dirty="0">
                <a:solidFill>
                  <a:srgbClr val="231F20"/>
                </a:solidFill>
                <a:latin typeface="Arimo"/>
              </a:rPr>
              <a:t>Reliance on the </a:t>
            </a:r>
            <a:r>
              <a:rPr lang="en-US" sz="3000" spc="150" dirty="0" err="1">
                <a:solidFill>
                  <a:srgbClr val="231F20"/>
                </a:solidFill>
                <a:latin typeface="Arimo"/>
              </a:rPr>
              <a:t>CelebAMaskHQ</a:t>
            </a:r>
            <a:r>
              <a:rPr lang="en-US" sz="3000" spc="150" dirty="0">
                <a:solidFill>
                  <a:srgbClr val="231F20"/>
                </a:solidFill>
                <a:latin typeface="Arimo"/>
              </a:rPr>
              <a:t> dataset limits generalizability; further testing on diverse datasets is needed.</a:t>
            </a:r>
          </a:p>
          <a:p>
            <a:pPr marL="781050" lvl="1" indent="-457200" algn="just">
              <a:lnSpc>
                <a:spcPts val="3600"/>
              </a:lnSpc>
              <a:buFont typeface="Arial" panose="020B0604020202020204" pitchFamily="34" charset="0"/>
              <a:buChar char="•"/>
            </a:pPr>
            <a:r>
              <a:rPr lang="en-US" sz="3000" spc="150" dirty="0">
                <a:solidFill>
                  <a:srgbClr val="231F20"/>
                </a:solidFill>
                <a:latin typeface="Arimo"/>
              </a:rPr>
              <a:t>Current evaluation metrics (FID, LPIPS) may not fully capture user satisfaction; human evaluation could provide additional insights.</a:t>
            </a:r>
          </a:p>
          <a:p>
            <a:pPr algn="just">
              <a:lnSpc>
                <a:spcPts val="3600"/>
              </a:lnSpc>
            </a:pPr>
            <a:endParaRPr lang="en-US" sz="3000" spc="150" dirty="0">
              <a:solidFill>
                <a:srgbClr val="231F20"/>
              </a:solidFill>
              <a:latin typeface="Oswald Bold Italics"/>
            </a:endParaRPr>
          </a:p>
          <a:p>
            <a:pPr algn="just">
              <a:lnSpc>
                <a:spcPts val="3600"/>
              </a:lnSpc>
            </a:pPr>
            <a:r>
              <a:rPr lang="en-US" sz="3000" spc="150" dirty="0">
                <a:solidFill>
                  <a:srgbClr val="231F20"/>
                </a:solidFill>
                <a:latin typeface="Arimo"/>
              </a:rPr>
              <a:t>  </a:t>
            </a:r>
            <a:r>
              <a:rPr lang="en-US" sz="3000" b="1" spc="150" dirty="0">
                <a:solidFill>
                  <a:srgbClr val="231F20"/>
                </a:solidFill>
                <a:latin typeface="Arimo Bold" panose="020B0604020202020204" charset="0"/>
                <a:ea typeface="Arimo Bold" panose="020B0604020202020204" charset="0"/>
                <a:cs typeface="Arimo Bold" panose="020B0604020202020204" charset="0"/>
              </a:rPr>
              <a:t>3.</a:t>
            </a:r>
            <a:r>
              <a:rPr lang="en-US" sz="3000" b="1" spc="150" dirty="0">
                <a:solidFill>
                  <a:srgbClr val="231F20"/>
                </a:solidFill>
                <a:latin typeface="Arimo"/>
              </a:rPr>
              <a:t> </a:t>
            </a:r>
            <a:r>
              <a:rPr lang="en-US" sz="3000" spc="150" dirty="0">
                <a:solidFill>
                  <a:srgbClr val="231F20"/>
                </a:solidFill>
                <a:latin typeface="Arimo Bold"/>
              </a:rPr>
              <a:t>Implications</a:t>
            </a:r>
          </a:p>
          <a:p>
            <a:pPr algn="just">
              <a:lnSpc>
                <a:spcPts val="3600"/>
              </a:lnSpc>
            </a:pPr>
            <a:endParaRPr lang="en-US" sz="3000" spc="150" dirty="0">
              <a:solidFill>
                <a:srgbClr val="231F20"/>
              </a:solidFill>
              <a:latin typeface="Arimo Bold"/>
            </a:endParaRPr>
          </a:p>
          <a:p>
            <a:pPr marL="647700" lvl="1" indent="-323850" algn="just">
              <a:lnSpc>
                <a:spcPts val="3600"/>
              </a:lnSpc>
              <a:buFont typeface="Arial"/>
              <a:buChar char="•"/>
            </a:pPr>
            <a:r>
              <a:rPr lang="en-US" sz="3000" spc="150" dirty="0">
                <a:solidFill>
                  <a:srgbClr val="231F20"/>
                </a:solidFill>
                <a:latin typeface="Arimo"/>
              </a:rPr>
              <a:t>Diffusion-based models like BBDM could surpass GAN-based models for high-fidelity image synthesis.</a:t>
            </a:r>
          </a:p>
          <a:p>
            <a:pPr marL="647700" lvl="1" indent="-323850" algn="just">
              <a:lnSpc>
                <a:spcPts val="3600"/>
              </a:lnSpc>
              <a:buFont typeface="Arial"/>
              <a:buChar char="•"/>
            </a:pPr>
            <a:r>
              <a:rPr lang="en-US" sz="3000" spc="150" dirty="0">
                <a:solidFill>
                  <a:srgbClr val="231F20"/>
                </a:solidFill>
                <a:latin typeface="Arimo"/>
              </a:rPr>
              <a:t>Potential applications in virtual reality, medical imaging, game design, and animation, where high-quality, diverse images are crucial.</a:t>
            </a:r>
          </a:p>
          <a:p>
            <a:pPr marL="647700" lvl="1" indent="-323850" algn="just">
              <a:lnSpc>
                <a:spcPts val="3600"/>
              </a:lnSpc>
              <a:spcBef>
                <a:spcPct val="0"/>
              </a:spcBef>
              <a:buFont typeface="Arial"/>
              <a:buChar char="•"/>
            </a:pPr>
            <a:r>
              <a:rPr lang="en-US" sz="3000" spc="150" dirty="0">
                <a:solidFill>
                  <a:srgbClr val="231F20"/>
                </a:solidFill>
                <a:latin typeface="Arimo"/>
              </a:rPr>
              <a:t>Improved facial recognition and enhancement technologies through realistic facial image generation.</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GB"/>
          </a:p>
        </p:txBody>
      </p:sp>
      <p:sp>
        <p:nvSpPr>
          <p:cNvPr id="3" name="Freeform 3"/>
          <p:cNvSpPr/>
          <p:nvPr/>
        </p:nvSpPr>
        <p:spPr>
          <a:xfrm rot="-10580377">
            <a:off x="9407140" y="-9309963"/>
            <a:ext cx="24036383" cy="24664199"/>
          </a:xfrm>
          <a:custGeom>
            <a:avLst/>
            <a:gdLst/>
            <a:ahLst/>
            <a:cxnLst/>
            <a:rect l="l" t="t" r="r" b="b"/>
            <a:pathLst>
              <a:path w="24036383" h="24664199">
                <a:moveTo>
                  <a:pt x="0" y="0"/>
                </a:moveTo>
                <a:lnTo>
                  <a:pt x="24036383" y="0"/>
                </a:lnTo>
                <a:lnTo>
                  <a:pt x="24036383" y="24664198"/>
                </a:lnTo>
                <a:lnTo>
                  <a:pt x="0" y="2466419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GB"/>
          </a:p>
        </p:txBody>
      </p:sp>
      <p:sp>
        <p:nvSpPr>
          <p:cNvPr id="4" name="TextBox 4"/>
          <p:cNvSpPr txBox="1"/>
          <p:nvPr/>
        </p:nvSpPr>
        <p:spPr>
          <a:xfrm>
            <a:off x="1561733" y="2105045"/>
            <a:ext cx="8097687" cy="3200492"/>
          </a:xfrm>
          <a:prstGeom prst="rect">
            <a:avLst/>
          </a:prstGeom>
        </p:spPr>
        <p:txBody>
          <a:bodyPr lIns="0" tIns="0" rIns="0" bIns="0" rtlCol="0" anchor="t">
            <a:spAutoFit/>
          </a:bodyPr>
          <a:lstStyle/>
          <a:p>
            <a:pPr marL="0" lvl="0" indent="0" algn="l">
              <a:lnSpc>
                <a:spcPts val="13015"/>
              </a:lnSpc>
              <a:spcBef>
                <a:spcPct val="0"/>
              </a:spcBef>
            </a:pPr>
            <a:r>
              <a:rPr lang="en-US" sz="9431" spc="924" dirty="0">
                <a:solidFill>
                  <a:srgbClr val="231F20"/>
                </a:solidFill>
                <a:latin typeface="Oswald Bold"/>
              </a:rPr>
              <a:t>THANK'S FOR </a:t>
            </a:r>
            <a:r>
              <a:rPr lang="en-GB" sz="9431" spc="924" dirty="0">
                <a:solidFill>
                  <a:srgbClr val="231F20"/>
                </a:solidFill>
                <a:latin typeface="Oswald Bold"/>
              </a:rPr>
              <a:t>Listening</a:t>
            </a:r>
            <a:endParaRPr lang="en-US" sz="9431" spc="924" dirty="0">
              <a:solidFill>
                <a:srgbClr val="231F20"/>
              </a:solidFill>
              <a:latin typeface="Oswald Bold"/>
            </a:endParaRPr>
          </a:p>
        </p:txBody>
      </p:sp>
      <p:sp>
        <p:nvSpPr>
          <p:cNvPr id="5" name="Freeform 5"/>
          <p:cNvSpPr/>
          <p:nvPr/>
        </p:nvSpPr>
        <p:spPr>
          <a:xfrm flipH="1">
            <a:off x="-4254153" y="7476061"/>
            <a:ext cx="11881594" cy="3564478"/>
          </a:xfrm>
          <a:custGeom>
            <a:avLst/>
            <a:gdLst/>
            <a:ahLst/>
            <a:cxnLst/>
            <a:rect l="l" t="t" r="r" b="b"/>
            <a:pathLst>
              <a:path w="11881594" h="3564478">
                <a:moveTo>
                  <a:pt x="11881594" y="0"/>
                </a:moveTo>
                <a:lnTo>
                  <a:pt x="0" y="0"/>
                </a:lnTo>
                <a:lnTo>
                  <a:pt x="0" y="3564478"/>
                </a:lnTo>
                <a:lnTo>
                  <a:pt x="11881594" y="3564478"/>
                </a:lnTo>
                <a:lnTo>
                  <a:pt x="11881594"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GB"/>
          </a:p>
        </p:txBody>
      </p:sp>
      <p:sp>
        <p:nvSpPr>
          <p:cNvPr id="6" name="TextBox 6"/>
          <p:cNvSpPr txBox="1"/>
          <p:nvPr/>
        </p:nvSpPr>
        <p:spPr>
          <a:xfrm>
            <a:off x="1686644" y="5742511"/>
            <a:ext cx="8097687" cy="1733550"/>
          </a:xfrm>
          <a:prstGeom prst="rect">
            <a:avLst/>
          </a:prstGeom>
        </p:spPr>
        <p:txBody>
          <a:bodyPr lIns="0" tIns="0" rIns="0" bIns="0" rtlCol="0" anchor="t">
            <a:spAutoFit/>
          </a:bodyPr>
          <a:lstStyle/>
          <a:p>
            <a:pPr marL="0" lvl="0" indent="0" algn="l">
              <a:lnSpc>
                <a:spcPts val="6900"/>
              </a:lnSpc>
              <a:spcBef>
                <a:spcPct val="0"/>
              </a:spcBef>
            </a:pPr>
            <a:r>
              <a:rPr lang="en-US" sz="5000" spc="490">
                <a:solidFill>
                  <a:srgbClr val="231F20"/>
                </a:solidFill>
                <a:latin typeface="Oswald"/>
              </a:rPr>
              <a:t>Do You Have Any Questions?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sp>
        <p:nvSpPr>
          <p:cNvPr id="2" name="Freeform 2"/>
          <p:cNvSpPr/>
          <p:nvPr/>
        </p:nvSpPr>
        <p:spPr>
          <a:xfrm rot="7659121">
            <a:off x="-4012602" y="5585714"/>
            <a:ext cx="7629294" cy="7828566"/>
          </a:xfrm>
          <a:custGeom>
            <a:avLst/>
            <a:gdLst/>
            <a:ahLst/>
            <a:cxnLst/>
            <a:rect l="l" t="t" r="r" b="b"/>
            <a:pathLst>
              <a:path w="7629294" h="7828566">
                <a:moveTo>
                  <a:pt x="0" y="0"/>
                </a:moveTo>
                <a:lnTo>
                  <a:pt x="7629294" y="0"/>
                </a:lnTo>
                <a:lnTo>
                  <a:pt x="7629294" y="7828566"/>
                </a:lnTo>
                <a:lnTo>
                  <a:pt x="0" y="78285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a:p>
        </p:txBody>
      </p:sp>
      <p:grpSp>
        <p:nvGrpSpPr>
          <p:cNvPr id="3" name="Group 3"/>
          <p:cNvGrpSpPr/>
          <p:nvPr/>
        </p:nvGrpSpPr>
        <p:grpSpPr>
          <a:xfrm>
            <a:off x="4999719" y="3234710"/>
            <a:ext cx="1400485" cy="4345007"/>
            <a:chOff x="0" y="0"/>
            <a:chExt cx="368852" cy="1144364"/>
          </a:xfrm>
        </p:grpSpPr>
        <p:sp>
          <p:nvSpPr>
            <p:cNvPr id="4" name="Freeform 4"/>
            <p:cNvSpPr/>
            <p:nvPr/>
          </p:nvSpPr>
          <p:spPr>
            <a:xfrm>
              <a:off x="0" y="0"/>
              <a:ext cx="368852" cy="1144364"/>
            </a:xfrm>
            <a:custGeom>
              <a:avLst/>
              <a:gdLst/>
              <a:ahLst/>
              <a:cxnLst/>
              <a:rect l="l" t="t" r="r" b="b"/>
              <a:pathLst>
                <a:path w="368852" h="1144364">
                  <a:moveTo>
                    <a:pt x="0" y="0"/>
                  </a:moveTo>
                  <a:lnTo>
                    <a:pt x="368852" y="0"/>
                  </a:lnTo>
                  <a:lnTo>
                    <a:pt x="368852" y="1144364"/>
                  </a:lnTo>
                  <a:lnTo>
                    <a:pt x="0" y="1144364"/>
                  </a:lnTo>
                  <a:close/>
                </a:path>
              </a:pathLst>
            </a:custGeom>
            <a:solidFill>
              <a:srgbClr val="CCCCCC"/>
            </a:solidFill>
          </p:spPr>
          <p:txBody>
            <a:bodyPr/>
            <a:lstStyle/>
            <a:p>
              <a:endParaRPr lang="en-GB"/>
            </a:p>
          </p:txBody>
        </p:sp>
        <p:sp>
          <p:nvSpPr>
            <p:cNvPr id="5" name="TextBox 5"/>
            <p:cNvSpPr txBox="1"/>
            <p:nvPr/>
          </p:nvSpPr>
          <p:spPr>
            <a:xfrm>
              <a:off x="0" y="-38100"/>
              <a:ext cx="368852" cy="1182464"/>
            </a:xfrm>
            <a:prstGeom prst="rect">
              <a:avLst/>
            </a:prstGeom>
          </p:spPr>
          <p:txBody>
            <a:bodyPr lIns="50800" tIns="50800" rIns="50800" bIns="50800" rtlCol="0" anchor="ctr"/>
            <a:lstStyle/>
            <a:p>
              <a:pPr algn="ctr">
                <a:lnSpc>
                  <a:spcPts val="3769"/>
                </a:lnSpc>
              </a:pPr>
              <a:endParaRPr/>
            </a:p>
          </p:txBody>
        </p:sp>
      </p:grpSp>
      <p:sp>
        <p:nvSpPr>
          <p:cNvPr id="6" name="TextBox 6"/>
          <p:cNvSpPr txBox="1"/>
          <p:nvPr/>
        </p:nvSpPr>
        <p:spPr>
          <a:xfrm>
            <a:off x="4576054" y="655632"/>
            <a:ext cx="7821880" cy="1775817"/>
          </a:xfrm>
          <a:prstGeom prst="rect">
            <a:avLst/>
          </a:prstGeom>
        </p:spPr>
        <p:txBody>
          <a:bodyPr lIns="0" tIns="0" rIns="0" bIns="0" rtlCol="0" anchor="t">
            <a:spAutoFit/>
          </a:bodyPr>
          <a:lstStyle/>
          <a:p>
            <a:pPr algn="ctr">
              <a:lnSpc>
                <a:spcPts val="14526"/>
              </a:lnSpc>
            </a:pPr>
            <a:r>
              <a:rPr lang="en-US" sz="10526" spc="1031" dirty="0">
                <a:solidFill>
                  <a:srgbClr val="231F20"/>
                </a:solidFill>
                <a:latin typeface="Oswald Bold"/>
              </a:rPr>
              <a:t>CONTENT</a:t>
            </a:r>
          </a:p>
        </p:txBody>
      </p:sp>
      <p:sp>
        <p:nvSpPr>
          <p:cNvPr id="7" name="Freeform 7"/>
          <p:cNvSpPr/>
          <p:nvPr/>
        </p:nvSpPr>
        <p:spPr>
          <a:xfrm rot="2016048">
            <a:off x="12243487" y="-1005305"/>
            <a:ext cx="10749463" cy="2687366"/>
          </a:xfrm>
          <a:custGeom>
            <a:avLst/>
            <a:gdLst/>
            <a:ahLst/>
            <a:cxnLst/>
            <a:rect l="l" t="t" r="r" b="b"/>
            <a:pathLst>
              <a:path w="10749463" h="2687366">
                <a:moveTo>
                  <a:pt x="0" y="0"/>
                </a:moveTo>
                <a:lnTo>
                  <a:pt x="10749463" y="0"/>
                </a:lnTo>
                <a:lnTo>
                  <a:pt x="10749463" y="2687365"/>
                </a:lnTo>
                <a:lnTo>
                  <a:pt x="0" y="268736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GB"/>
          </a:p>
        </p:txBody>
      </p:sp>
      <p:sp>
        <p:nvSpPr>
          <p:cNvPr id="8" name="TextBox 8"/>
          <p:cNvSpPr txBox="1"/>
          <p:nvPr/>
        </p:nvSpPr>
        <p:spPr>
          <a:xfrm>
            <a:off x="5231353" y="3225185"/>
            <a:ext cx="937219" cy="657225"/>
          </a:xfrm>
          <a:prstGeom prst="rect">
            <a:avLst/>
          </a:prstGeom>
        </p:spPr>
        <p:txBody>
          <a:bodyPr lIns="0" tIns="0" rIns="0" bIns="0" rtlCol="0" anchor="t">
            <a:spAutoFit/>
          </a:bodyPr>
          <a:lstStyle/>
          <a:p>
            <a:pPr algn="ctr">
              <a:lnSpc>
                <a:spcPts val="5126"/>
              </a:lnSpc>
            </a:pPr>
            <a:r>
              <a:rPr lang="en-US" sz="4271">
                <a:solidFill>
                  <a:srgbClr val="363636"/>
                </a:solidFill>
                <a:latin typeface="Oswald Bold Italics"/>
              </a:rPr>
              <a:t>01</a:t>
            </a:r>
          </a:p>
        </p:txBody>
      </p:sp>
      <p:sp>
        <p:nvSpPr>
          <p:cNvPr id="9" name="TextBox 9"/>
          <p:cNvSpPr txBox="1"/>
          <p:nvPr/>
        </p:nvSpPr>
        <p:spPr>
          <a:xfrm>
            <a:off x="5231353" y="4022304"/>
            <a:ext cx="937219" cy="657225"/>
          </a:xfrm>
          <a:prstGeom prst="rect">
            <a:avLst/>
          </a:prstGeom>
        </p:spPr>
        <p:txBody>
          <a:bodyPr lIns="0" tIns="0" rIns="0" bIns="0" rtlCol="0" anchor="t">
            <a:spAutoFit/>
          </a:bodyPr>
          <a:lstStyle/>
          <a:p>
            <a:pPr algn="ctr">
              <a:lnSpc>
                <a:spcPts val="5126"/>
              </a:lnSpc>
            </a:pPr>
            <a:r>
              <a:rPr lang="en-US" sz="4271">
                <a:solidFill>
                  <a:srgbClr val="363636"/>
                </a:solidFill>
                <a:latin typeface="Oswald Bold Italics"/>
              </a:rPr>
              <a:t>02</a:t>
            </a:r>
          </a:p>
        </p:txBody>
      </p:sp>
      <p:sp>
        <p:nvSpPr>
          <p:cNvPr id="10" name="TextBox 10"/>
          <p:cNvSpPr txBox="1"/>
          <p:nvPr/>
        </p:nvSpPr>
        <p:spPr>
          <a:xfrm>
            <a:off x="5231353" y="4903461"/>
            <a:ext cx="937219" cy="657225"/>
          </a:xfrm>
          <a:prstGeom prst="rect">
            <a:avLst/>
          </a:prstGeom>
        </p:spPr>
        <p:txBody>
          <a:bodyPr lIns="0" tIns="0" rIns="0" bIns="0" rtlCol="0" anchor="t">
            <a:spAutoFit/>
          </a:bodyPr>
          <a:lstStyle/>
          <a:p>
            <a:pPr algn="ctr">
              <a:lnSpc>
                <a:spcPts val="5126"/>
              </a:lnSpc>
            </a:pPr>
            <a:r>
              <a:rPr lang="en-US" sz="4271">
                <a:solidFill>
                  <a:srgbClr val="363636"/>
                </a:solidFill>
                <a:latin typeface="Oswald Bold Italics"/>
              </a:rPr>
              <a:t>03</a:t>
            </a:r>
          </a:p>
        </p:txBody>
      </p:sp>
      <p:sp>
        <p:nvSpPr>
          <p:cNvPr id="11" name="TextBox 11"/>
          <p:cNvSpPr txBox="1"/>
          <p:nvPr/>
        </p:nvSpPr>
        <p:spPr>
          <a:xfrm>
            <a:off x="5231353" y="5700580"/>
            <a:ext cx="937219" cy="657225"/>
          </a:xfrm>
          <a:prstGeom prst="rect">
            <a:avLst/>
          </a:prstGeom>
        </p:spPr>
        <p:txBody>
          <a:bodyPr lIns="0" tIns="0" rIns="0" bIns="0" rtlCol="0" anchor="t">
            <a:spAutoFit/>
          </a:bodyPr>
          <a:lstStyle/>
          <a:p>
            <a:pPr algn="ctr">
              <a:lnSpc>
                <a:spcPts val="5126"/>
              </a:lnSpc>
            </a:pPr>
            <a:r>
              <a:rPr lang="en-US" sz="4271">
                <a:solidFill>
                  <a:srgbClr val="363636"/>
                </a:solidFill>
                <a:latin typeface="Oswald Bold Italics"/>
              </a:rPr>
              <a:t>04</a:t>
            </a:r>
          </a:p>
        </p:txBody>
      </p:sp>
      <p:sp>
        <p:nvSpPr>
          <p:cNvPr id="12" name="TextBox 12"/>
          <p:cNvSpPr txBox="1"/>
          <p:nvPr/>
        </p:nvSpPr>
        <p:spPr>
          <a:xfrm>
            <a:off x="5250954" y="6492957"/>
            <a:ext cx="937219" cy="657225"/>
          </a:xfrm>
          <a:prstGeom prst="rect">
            <a:avLst/>
          </a:prstGeom>
        </p:spPr>
        <p:txBody>
          <a:bodyPr lIns="0" tIns="0" rIns="0" bIns="0" rtlCol="0" anchor="t">
            <a:spAutoFit/>
          </a:bodyPr>
          <a:lstStyle/>
          <a:p>
            <a:pPr algn="ctr">
              <a:lnSpc>
                <a:spcPts val="5126"/>
              </a:lnSpc>
            </a:pPr>
            <a:r>
              <a:rPr lang="en-US" sz="4271" dirty="0">
                <a:solidFill>
                  <a:srgbClr val="363636"/>
                </a:solidFill>
                <a:latin typeface="Oswald Bold Italics"/>
              </a:rPr>
              <a:t>05</a:t>
            </a:r>
          </a:p>
        </p:txBody>
      </p:sp>
      <p:sp>
        <p:nvSpPr>
          <p:cNvPr id="13" name="TextBox 13"/>
          <p:cNvSpPr txBox="1"/>
          <p:nvPr/>
        </p:nvSpPr>
        <p:spPr>
          <a:xfrm>
            <a:off x="6607430" y="3304562"/>
            <a:ext cx="5790503" cy="595714"/>
          </a:xfrm>
          <a:prstGeom prst="rect">
            <a:avLst/>
          </a:prstGeom>
        </p:spPr>
        <p:txBody>
          <a:bodyPr lIns="0" tIns="0" rIns="0" bIns="0" rtlCol="0" anchor="t">
            <a:spAutoFit/>
          </a:bodyPr>
          <a:lstStyle/>
          <a:p>
            <a:pPr algn="l">
              <a:lnSpc>
                <a:spcPts val="4863"/>
              </a:lnSpc>
            </a:pPr>
            <a:r>
              <a:rPr lang="en-US" sz="3524" spc="345" dirty="0">
                <a:solidFill>
                  <a:srgbClr val="231F20"/>
                </a:solidFill>
                <a:latin typeface="DM Sans"/>
              </a:rPr>
              <a:t>INTRODUCTION </a:t>
            </a:r>
          </a:p>
        </p:txBody>
      </p:sp>
      <p:sp>
        <p:nvSpPr>
          <p:cNvPr id="14" name="TextBox 14"/>
          <p:cNvSpPr txBox="1"/>
          <p:nvPr/>
        </p:nvSpPr>
        <p:spPr>
          <a:xfrm>
            <a:off x="6607430" y="4098780"/>
            <a:ext cx="6076629" cy="595714"/>
          </a:xfrm>
          <a:prstGeom prst="rect">
            <a:avLst/>
          </a:prstGeom>
        </p:spPr>
        <p:txBody>
          <a:bodyPr lIns="0" tIns="0" rIns="0" bIns="0" rtlCol="0" anchor="t">
            <a:spAutoFit/>
          </a:bodyPr>
          <a:lstStyle/>
          <a:p>
            <a:pPr algn="l">
              <a:lnSpc>
                <a:spcPts val="4863"/>
              </a:lnSpc>
            </a:pPr>
            <a:r>
              <a:rPr lang="en-US" sz="3524" spc="345">
                <a:solidFill>
                  <a:srgbClr val="231F20"/>
                </a:solidFill>
                <a:latin typeface="DM Sans"/>
              </a:rPr>
              <a:t>RELATED WORK</a:t>
            </a:r>
          </a:p>
        </p:txBody>
      </p:sp>
      <p:sp>
        <p:nvSpPr>
          <p:cNvPr id="15" name="TextBox 15"/>
          <p:cNvSpPr txBox="1"/>
          <p:nvPr/>
        </p:nvSpPr>
        <p:spPr>
          <a:xfrm>
            <a:off x="6607430" y="5018870"/>
            <a:ext cx="5790503" cy="595714"/>
          </a:xfrm>
          <a:prstGeom prst="rect">
            <a:avLst/>
          </a:prstGeom>
        </p:spPr>
        <p:txBody>
          <a:bodyPr lIns="0" tIns="0" rIns="0" bIns="0" rtlCol="0" anchor="t">
            <a:spAutoFit/>
          </a:bodyPr>
          <a:lstStyle/>
          <a:p>
            <a:pPr marL="0" lvl="0" indent="0" algn="l">
              <a:lnSpc>
                <a:spcPts val="4863"/>
              </a:lnSpc>
              <a:spcBef>
                <a:spcPct val="0"/>
              </a:spcBef>
            </a:pPr>
            <a:r>
              <a:rPr lang="en-US" sz="3524" spc="345">
                <a:solidFill>
                  <a:srgbClr val="231F20"/>
                </a:solidFill>
                <a:latin typeface="DM Sans"/>
              </a:rPr>
              <a:t>METHODOLOGY </a:t>
            </a:r>
          </a:p>
        </p:txBody>
      </p:sp>
      <p:sp>
        <p:nvSpPr>
          <p:cNvPr id="16" name="TextBox 16"/>
          <p:cNvSpPr txBox="1"/>
          <p:nvPr/>
        </p:nvSpPr>
        <p:spPr>
          <a:xfrm>
            <a:off x="6607430" y="5813088"/>
            <a:ext cx="6076629" cy="595714"/>
          </a:xfrm>
          <a:prstGeom prst="rect">
            <a:avLst/>
          </a:prstGeom>
        </p:spPr>
        <p:txBody>
          <a:bodyPr lIns="0" tIns="0" rIns="0" bIns="0" rtlCol="0" anchor="t">
            <a:spAutoFit/>
          </a:bodyPr>
          <a:lstStyle/>
          <a:p>
            <a:pPr marL="0" lvl="0" indent="0" algn="l">
              <a:lnSpc>
                <a:spcPts val="4863"/>
              </a:lnSpc>
              <a:spcBef>
                <a:spcPct val="0"/>
              </a:spcBef>
            </a:pPr>
            <a:r>
              <a:rPr lang="en-US" sz="3524" spc="345" dirty="0">
                <a:solidFill>
                  <a:srgbClr val="231F20"/>
                </a:solidFill>
                <a:latin typeface="DM Sans"/>
              </a:rPr>
              <a:t>RESULTS</a:t>
            </a:r>
          </a:p>
        </p:txBody>
      </p:sp>
      <p:sp>
        <p:nvSpPr>
          <p:cNvPr id="17" name="TextBox 17"/>
          <p:cNvSpPr txBox="1"/>
          <p:nvPr/>
        </p:nvSpPr>
        <p:spPr>
          <a:xfrm>
            <a:off x="6607430" y="6613932"/>
            <a:ext cx="6076629" cy="595714"/>
          </a:xfrm>
          <a:prstGeom prst="rect">
            <a:avLst/>
          </a:prstGeom>
        </p:spPr>
        <p:txBody>
          <a:bodyPr lIns="0" tIns="0" rIns="0" bIns="0" rtlCol="0" anchor="t">
            <a:spAutoFit/>
          </a:bodyPr>
          <a:lstStyle/>
          <a:p>
            <a:pPr marL="0" lvl="0" indent="0" algn="l">
              <a:lnSpc>
                <a:spcPts val="4863"/>
              </a:lnSpc>
              <a:spcBef>
                <a:spcPct val="0"/>
              </a:spcBef>
            </a:pPr>
            <a:r>
              <a:rPr lang="en-US" sz="3524" spc="345" dirty="0">
                <a:solidFill>
                  <a:srgbClr val="231F20"/>
                </a:solidFill>
                <a:latin typeface="DM Sans"/>
              </a:rPr>
              <a:t>DISCUSSION</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GB"/>
          </a:p>
        </p:txBody>
      </p:sp>
      <p:sp>
        <p:nvSpPr>
          <p:cNvPr id="3" name="Freeform 3"/>
          <p:cNvSpPr/>
          <p:nvPr/>
        </p:nvSpPr>
        <p:spPr>
          <a:xfrm>
            <a:off x="779075" y="8588152"/>
            <a:ext cx="9971676" cy="2091780"/>
          </a:xfrm>
          <a:custGeom>
            <a:avLst/>
            <a:gdLst/>
            <a:ahLst/>
            <a:cxnLst/>
            <a:rect l="l" t="t" r="r" b="b"/>
            <a:pathLst>
              <a:path w="9971676" h="2091780">
                <a:moveTo>
                  <a:pt x="0" y="0"/>
                </a:moveTo>
                <a:lnTo>
                  <a:pt x="9971676" y="0"/>
                </a:lnTo>
                <a:lnTo>
                  <a:pt x="9971676" y="2091780"/>
                </a:lnTo>
                <a:lnTo>
                  <a:pt x="0" y="2091780"/>
                </a:lnTo>
                <a:lnTo>
                  <a:pt x="0" y="0"/>
                </a:lnTo>
                <a:close/>
              </a:path>
            </a:pathLst>
          </a:custGeom>
          <a:blipFill>
            <a:blip r:embed="rId3"/>
            <a:stretch>
              <a:fillRect l="-60335" t="-135405" r="-89697"/>
            </a:stretch>
          </a:blipFill>
        </p:spPr>
        <p:txBody>
          <a:bodyPr/>
          <a:lstStyle/>
          <a:p>
            <a:endParaRPr lang="en-GB"/>
          </a:p>
        </p:txBody>
      </p:sp>
      <p:grpSp>
        <p:nvGrpSpPr>
          <p:cNvPr id="4" name="Group 4"/>
          <p:cNvGrpSpPr/>
          <p:nvPr/>
        </p:nvGrpSpPr>
        <p:grpSpPr>
          <a:xfrm>
            <a:off x="779075" y="2303078"/>
            <a:ext cx="9971676" cy="3205626"/>
            <a:chOff x="0" y="0"/>
            <a:chExt cx="3820581" cy="1228214"/>
          </a:xfrm>
        </p:grpSpPr>
        <p:sp>
          <p:nvSpPr>
            <p:cNvPr id="5" name="Freeform 5"/>
            <p:cNvSpPr/>
            <p:nvPr/>
          </p:nvSpPr>
          <p:spPr>
            <a:xfrm>
              <a:off x="0" y="0"/>
              <a:ext cx="3820581" cy="1228214"/>
            </a:xfrm>
            <a:custGeom>
              <a:avLst/>
              <a:gdLst/>
              <a:ahLst/>
              <a:cxnLst/>
              <a:rect l="l" t="t" r="r" b="b"/>
              <a:pathLst>
                <a:path w="3820581" h="1228214">
                  <a:moveTo>
                    <a:pt x="0" y="0"/>
                  </a:moveTo>
                  <a:lnTo>
                    <a:pt x="3820581" y="0"/>
                  </a:lnTo>
                  <a:lnTo>
                    <a:pt x="3820581" y="1228214"/>
                  </a:lnTo>
                  <a:lnTo>
                    <a:pt x="0" y="1228214"/>
                  </a:lnTo>
                  <a:close/>
                </a:path>
              </a:pathLst>
            </a:custGeom>
            <a:solidFill>
              <a:srgbClr val="EFEFEF"/>
            </a:solidFill>
          </p:spPr>
          <p:txBody>
            <a:bodyPr/>
            <a:lstStyle/>
            <a:p>
              <a:endParaRPr lang="en-GB"/>
            </a:p>
          </p:txBody>
        </p:sp>
        <p:sp>
          <p:nvSpPr>
            <p:cNvPr id="6" name="TextBox 6"/>
            <p:cNvSpPr txBox="1"/>
            <p:nvPr/>
          </p:nvSpPr>
          <p:spPr>
            <a:xfrm>
              <a:off x="0" y="-19050"/>
              <a:ext cx="3820581" cy="1247264"/>
            </a:xfrm>
            <a:prstGeom prst="rect">
              <a:avLst/>
            </a:prstGeom>
          </p:spPr>
          <p:txBody>
            <a:bodyPr lIns="50800" tIns="50800" rIns="50800" bIns="50800" rtlCol="0" anchor="ctr"/>
            <a:lstStyle/>
            <a:p>
              <a:pPr marL="474979" lvl="1" indent="-237490" algn="ctr">
                <a:lnSpc>
                  <a:spcPts val="2859"/>
                </a:lnSpc>
                <a:buFont typeface="Arial"/>
                <a:buChar char="•"/>
              </a:pPr>
              <a:endParaRPr/>
            </a:p>
          </p:txBody>
        </p:sp>
      </p:grpSp>
      <p:sp>
        <p:nvSpPr>
          <p:cNvPr id="7" name="Freeform 7"/>
          <p:cNvSpPr/>
          <p:nvPr/>
        </p:nvSpPr>
        <p:spPr>
          <a:xfrm>
            <a:off x="-3197914" y="7949641"/>
            <a:ext cx="7616557" cy="7815497"/>
          </a:xfrm>
          <a:custGeom>
            <a:avLst/>
            <a:gdLst/>
            <a:ahLst/>
            <a:cxnLst/>
            <a:rect l="l" t="t" r="r" b="b"/>
            <a:pathLst>
              <a:path w="7616557" h="7815497">
                <a:moveTo>
                  <a:pt x="0" y="0"/>
                </a:moveTo>
                <a:lnTo>
                  <a:pt x="7616557" y="0"/>
                </a:lnTo>
                <a:lnTo>
                  <a:pt x="7616557" y="7815497"/>
                </a:lnTo>
                <a:lnTo>
                  <a:pt x="0" y="781549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GB"/>
          </a:p>
        </p:txBody>
      </p:sp>
      <p:grpSp>
        <p:nvGrpSpPr>
          <p:cNvPr id="8" name="Group 8"/>
          <p:cNvGrpSpPr/>
          <p:nvPr/>
        </p:nvGrpSpPr>
        <p:grpSpPr>
          <a:xfrm>
            <a:off x="779075" y="5789905"/>
            <a:ext cx="9971676" cy="3205626"/>
            <a:chOff x="0" y="0"/>
            <a:chExt cx="3820581" cy="1228214"/>
          </a:xfrm>
        </p:grpSpPr>
        <p:sp>
          <p:nvSpPr>
            <p:cNvPr id="9" name="Freeform 9"/>
            <p:cNvSpPr/>
            <p:nvPr/>
          </p:nvSpPr>
          <p:spPr>
            <a:xfrm>
              <a:off x="0" y="0"/>
              <a:ext cx="3820581" cy="1228214"/>
            </a:xfrm>
            <a:custGeom>
              <a:avLst/>
              <a:gdLst/>
              <a:ahLst/>
              <a:cxnLst/>
              <a:rect l="l" t="t" r="r" b="b"/>
              <a:pathLst>
                <a:path w="3820581" h="1228214">
                  <a:moveTo>
                    <a:pt x="0" y="0"/>
                  </a:moveTo>
                  <a:lnTo>
                    <a:pt x="3820581" y="0"/>
                  </a:lnTo>
                  <a:lnTo>
                    <a:pt x="3820581" y="1228214"/>
                  </a:lnTo>
                  <a:lnTo>
                    <a:pt x="0" y="1228214"/>
                  </a:lnTo>
                  <a:close/>
                </a:path>
              </a:pathLst>
            </a:custGeom>
            <a:solidFill>
              <a:srgbClr val="EFEFEF"/>
            </a:solidFill>
          </p:spPr>
          <p:txBody>
            <a:bodyPr/>
            <a:lstStyle/>
            <a:p>
              <a:endParaRPr lang="en-GB"/>
            </a:p>
          </p:txBody>
        </p:sp>
        <p:sp>
          <p:nvSpPr>
            <p:cNvPr id="10" name="TextBox 10"/>
            <p:cNvSpPr txBox="1"/>
            <p:nvPr/>
          </p:nvSpPr>
          <p:spPr>
            <a:xfrm>
              <a:off x="0" y="-19050"/>
              <a:ext cx="3820581" cy="1247264"/>
            </a:xfrm>
            <a:prstGeom prst="rect">
              <a:avLst/>
            </a:prstGeom>
          </p:spPr>
          <p:txBody>
            <a:bodyPr lIns="50800" tIns="50800" rIns="50800" bIns="50800" rtlCol="0" anchor="ctr"/>
            <a:lstStyle/>
            <a:p>
              <a:pPr marL="474979" lvl="1" indent="-237490" algn="ctr">
                <a:lnSpc>
                  <a:spcPts val="2859"/>
                </a:lnSpc>
                <a:buFont typeface="Arial"/>
                <a:buChar char="•"/>
              </a:pPr>
              <a:endParaRPr/>
            </a:p>
          </p:txBody>
        </p:sp>
      </p:grpSp>
      <p:sp>
        <p:nvSpPr>
          <p:cNvPr id="11" name="TextBox 11"/>
          <p:cNvSpPr txBox="1"/>
          <p:nvPr/>
        </p:nvSpPr>
        <p:spPr>
          <a:xfrm>
            <a:off x="779075" y="5330432"/>
            <a:ext cx="9971676" cy="3665099"/>
          </a:xfrm>
          <a:prstGeom prst="rect">
            <a:avLst/>
          </a:prstGeom>
        </p:spPr>
        <p:txBody>
          <a:bodyPr lIns="0" tIns="0" rIns="0" bIns="0" rtlCol="0" anchor="t">
            <a:spAutoFit/>
          </a:bodyPr>
          <a:lstStyle/>
          <a:p>
            <a:pPr algn="l">
              <a:lnSpc>
                <a:spcPts val="4147"/>
              </a:lnSpc>
            </a:pPr>
            <a:endParaRPr dirty="0"/>
          </a:p>
          <a:p>
            <a:pPr marL="648842" lvl="1" indent="-324421" algn="l">
              <a:lnSpc>
                <a:spcPts val="4147"/>
              </a:lnSpc>
              <a:buFont typeface="Arial"/>
              <a:buChar char="•"/>
            </a:pPr>
            <a:r>
              <a:rPr lang="en-US" sz="3005" spc="294" dirty="0">
                <a:solidFill>
                  <a:srgbClr val="231F20"/>
                </a:solidFill>
                <a:latin typeface="Arimo"/>
              </a:rPr>
              <a:t>I2I has Variety of application and solve problems in many of them like in  style transfer, semantic image analysis or data augmentation, and image restoration in super-resolution, colorization, inpainting, and sketch-to-image translation.</a:t>
            </a:r>
          </a:p>
        </p:txBody>
      </p:sp>
      <p:sp>
        <p:nvSpPr>
          <p:cNvPr id="12" name="Freeform 12"/>
          <p:cNvSpPr/>
          <p:nvPr/>
        </p:nvSpPr>
        <p:spPr>
          <a:xfrm>
            <a:off x="779075" y="5389241"/>
            <a:ext cx="9971676" cy="392798"/>
          </a:xfrm>
          <a:custGeom>
            <a:avLst/>
            <a:gdLst/>
            <a:ahLst/>
            <a:cxnLst/>
            <a:rect l="l" t="t" r="r" b="b"/>
            <a:pathLst>
              <a:path w="9971676" h="392798">
                <a:moveTo>
                  <a:pt x="0" y="0"/>
                </a:moveTo>
                <a:lnTo>
                  <a:pt x="9971676" y="0"/>
                </a:lnTo>
                <a:lnTo>
                  <a:pt x="9971676" y="392798"/>
                </a:lnTo>
                <a:lnTo>
                  <a:pt x="0" y="392798"/>
                </a:lnTo>
                <a:lnTo>
                  <a:pt x="0" y="0"/>
                </a:lnTo>
                <a:close/>
              </a:path>
            </a:pathLst>
          </a:custGeom>
          <a:blipFill>
            <a:blip r:embed="rId3"/>
            <a:stretch>
              <a:fillRect l="-60335" t="-1015757" r="-89697" b="-137855"/>
            </a:stretch>
          </a:blipFill>
        </p:spPr>
        <p:txBody>
          <a:bodyPr/>
          <a:lstStyle/>
          <a:p>
            <a:endParaRPr lang="en-GB"/>
          </a:p>
        </p:txBody>
      </p:sp>
      <p:sp>
        <p:nvSpPr>
          <p:cNvPr id="13" name="Freeform 13"/>
          <p:cNvSpPr/>
          <p:nvPr/>
        </p:nvSpPr>
        <p:spPr>
          <a:xfrm>
            <a:off x="11577687" y="3347392"/>
            <a:ext cx="6710313" cy="5240760"/>
          </a:xfrm>
          <a:custGeom>
            <a:avLst/>
            <a:gdLst/>
            <a:ahLst/>
            <a:cxnLst/>
            <a:rect l="l" t="t" r="r" b="b"/>
            <a:pathLst>
              <a:path w="6710313" h="5240760">
                <a:moveTo>
                  <a:pt x="0" y="0"/>
                </a:moveTo>
                <a:lnTo>
                  <a:pt x="6710313" y="0"/>
                </a:lnTo>
                <a:lnTo>
                  <a:pt x="6710313" y="5240760"/>
                </a:lnTo>
                <a:lnTo>
                  <a:pt x="0" y="5240760"/>
                </a:lnTo>
                <a:lnTo>
                  <a:pt x="0" y="0"/>
                </a:lnTo>
                <a:close/>
              </a:path>
            </a:pathLst>
          </a:custGeom>
          <a:blipFill>
            <a:blip r:embed="rId6"/>
            <a:stretch>
              <a:fillRect l="-51063" t="-4769" r="-45424" b="-30490"/>
            </a:stretch>
          </a:blipFill>
        </p:spPr>
        <p:txBody>
          <a:bodyPr/>
          <a:lstStyle/>
          <a:p>
            <a:endParaRPr lang="en-GB"/>
          </a:p>
        </p:txBody>
      </p:sp>
      <p:sp>
        <p:nvSpPr>
          <p:cNvPr id="14" name="TextBox 14"/>
          <p:cNvSpPr txBox="1"/>
          <p:nvPr/>
        </p:nvSpPr>
        <p:spPr>
          <a:xfrm>
            <a:off x="4418643" y="99804"/>
            <a:ext cx="9450715" cy="1686342"/>
          </a:xfrm>
          <a:prstGeom prst="rect">
            <a:avLst/>
          </a:prstGeom>
        </p:spPr>
        <p:txBody>
          <a:bodyPr lIns="0" tIns="0" rIns="0" bIns="0" rtlCol="0" anchor="t">
            <a:spAutoFit/>
          </a:bodyPr>
          <a:lstStyle/>
          <a:p>
            <a:pPr algn="l">
              <a:lnSpc>
                <a:spcPts val="13774"/>
              </a:lnSpc>
            </a:pPr>
            <a:r>
              <a:rPr lang="en-US" sz="9981" spc="978">
                <a:solidFill>
                  <a:srgbClr val="231F20"/>
                </a:solidFill>
                <a:latin typeface="Oswald Bold"/>
              </a:rPr>
              <a:t>INTRODUCTION </a:t>
            </a:r>
          </a:p>
        </p:txBody>
      </p:sp>
      <p:sp>
        <p:nvSpPr>
          <p:cNvPr id="15" name="TextBox 15"/>
          <p:cNvSpPr txBox="1"/>
          <p:nvPr/>
        </p:nvSpPr>
        <p:spPr>
          <a:xfrm>
            <a:off x="779075" y="2825816"/>
            <a:ext cx="8918001" cy="2093474"/>
          </a:xfrm>
          <a:prstGeom prst="rect">
            <a:avLst/>
          </a:prstGeom>
        </p:spPr>
        <p:txBody>
          <a:bodyPr lIns="0" tIns="0" rIns="0" bIns="0" rtlCol="0" anchor="t">
            <a:spAutoFit/>
          </a:bodyPr>
          <a:lstStyle/>
          <a:p>
            <a:pPr marL="648842" lvl="1" indent="-324421" algn="l">
              <a:lnSpc>
                <a:spcPts val="4147"/>
              </a:lnSpc>
              <a:buFont typeface="Arial"/>
              <a:buChar char="•"/>
            </a:pPr>
            <a:r>
              <a:rPr lang="en-US" sz="3005" spc="294" dirty="0">
                <a:solidFill>
                  <a:srgbClr val="231F20"/>
                </a:solidFill>
                <a:latin typeface="Arimo"/>
              </a:rPr>
              <a:t>Image to image translation is a problem of learning mapping Function between two distinct image domains.</a:t>
            </a:r>
          </a:p>
          <a:p>
            <a:pPr algn="l">
              <a:lnSpc>
                <a:spcPts val="4147"/>
              </a:lnSpc>
            </a:pPr>
            <a:endParaRPr lang="en-US" sz="3005" spc="294" dirty="0">
              <a:solidFill>
                <a:srgbClr val="231F20"/>
              </a:solidFill>
              <a:latin typeface="Arimo"/>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GB"/>
          </a:p>
        </p:txBody>
      </p:sp>
      <p:grpSp>
        <p:nvGrpSpPr>
          <p:cNvPr id="3" name="Group 3"/>
          <p:cNvGrpSpPr/>
          <p:nvPr/>
        </p:nvGrpSpPr>
        <p:grpSpPr>
          <a:xfrm>
            <a:off x="1214493" y="1786146"/>
            <a:ext cx="14832407" cy="6931633"/>
            <a:chOff x="0" y="0"/>
            <a:chExt cx="5682937" cy="2655809"/>
          </a:xfrm>
        </p:grpSpPr>
        <p:sp>
          <p:nvSpPr>
            <p:cNvPr id="4" name="Freeform 4"/>
            <p:cNvSpPr/>
            <p:nvPr/>
          </p:nvSpPr>
          <p:spPr>
            <a:xfrm>
              <a:off x="0" y="0"/>
              <a:ext cx="5682937" cy="2655809"/>
            </a:xfrm>
            <a:custGeom>
              <a:avLst/>
              <a:gdLst/>
              <a:ahLst/>
              <a:cxnLst/>
              <a:rect l="l" t="t" r="r" b="b"/>
              <a:pathLst>
                <a:path w="5682937" h="2655809">
                  <a:moveTo>
                    <a:pt x="0" y="0"/>
                  </a:moveTo>
                  <a:lnTo>
                    <a:pt x="5682937" y="0"/>
                  </a:lnTo>
                  <a:lnTo>
                    <a:pt x="5682937" y="2655809"/>
                  </a:lnTo>
                  <a:lnTo>
                    <a:pt x="0" y="2655809"/>
                  </a:lnTo>
                  <a:close/>
                </a:path>
              </a:pathLst>
            </a:custGeom>
            <a:solidFill>
              <a:srgbClr val="EFEFEF"/>
            </a:solidFill>
          </p:spPr>
          <p:txBody>
            <a:bodyPr/>
            <a:lstStyle/>
            <a:p>
              <a:endParaRPr lang="en-GB"/>
            </a:p>
          </p:txBody>
        </p:sp>
        <p:sp>
          <p:nvSpPr>
            <p:cNvPr id="5" name="TextBox 5"/>
            <p:cNvSpPr txBox="1"/>
            <p:nvPr/>
          </p:nvSpPr>
          <p:spPr>
            <a:xfrm>
              <a:off x="0" y="-19050"/>
              <a:ext cx="5682937" cy="2674859"/>
            </a:xfrm>
            <a:prstGeom prst="rect">
              <a:avLst/>
            </a:prstGeom>
          </p:spPr>
          <p:txBody>
            <a:bodyPr lIns="50800" tIns="50800" rIns="50800" bIns="50800" rtlCol="0" anchor="ctr"/>
            <a:lstStyle/>
            <a:p>
              <a:pPr marL="474979" lvl="1" indent="-237490" algn="ctr">
                <a:lnSpc>
                  <a:spcPts val="2859"/>
                </a:lnSpc>
                <a:buFont typeface="Arial"/>
                <a:buChar char="•"/>
              </a:pPr>
              <a:endParaRPr/>
            </a:p>
          </p:txBody>
        </p:sp>
      </p:grpSp>
      <p:sp>
        <p:nvSpPr>
          <p:cNvPr id="6" name="Freeform 6"/>
          <p:cNvSpPr/>
          <p:nvPr/>
        </p:nvSpPr>
        <p:spPr>
          <a:xfrm>
            <a:off x="-3197914" y="7949641"/>
            <a:ext cx="7616557" cy="7815497"/>
          </a:xfrm>
          <a:custGeom>
            <a:avLst/>
            <a:gdLst/>
            <a:ahLst/>
            <a:cxnLst/>
            <a:rect l="l" t="t" r="r" b="b"/>
            <a:pathLst>
              <a:path w="7616557" h="7815497">
                <a:moveTo>
                  <a:pt x="0" y="0"/>
                </a:moveTo>
                <a:lnTo>
                  <a:pt x="7616557" y="0"/>
                </a:lnTo>
                <a:lnTo>
                  <a:pt x="7616557"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GB"/>
          </a:p>
        </p:txBody>
      </p:sp>
      <p:sp>
        <p:nvSpPr>
          <p:cNvPr id="7" name="TextBox 7"/>
          <p:cNvSpPr txBox="1"/>
          <p:nvPr/>
        </p:nvSpPr>
        <p:spPr>
          <a:xfrm>
            <a:off x="4418643" y="99804"/>
            <a:ext cx="9450715" cy="1686342"/>
          </a:xfrm>
          <a:prstGeom prst="rect">
            <a:avLst/>
          </a:prstGeom>
        </p:spPr>
        <p:txBody>
          <a:bodyPr lIns="0" tIns="0" rIns="0" bIns="0" rtlCol="0" anchor="t">
            <a:spAutoFit/>
          </a:bodyPr>
          <a:lstStyle/>
          <a:p>
            <a:pPr algn="l">
              <a:lnSpc>
                <a:spcPts val="13774"/>
              </a:lnSpc>
            </a:pPr>
            <a:r>
              <a:rPr lang="en-US" sz="9981" spc="978" dirty="0">
                <a:solidFill>
                  <a:srgbClr val="231F20"/>
                </a:solidFill>
                <a:latin typeface="Oswald Bold"/>
              </a:rPr>
              <a:t>INTRODUCTION </a:t>
            </a:r>
          </a:p>
        </p:txBody>
      </p:sp>
      <p:sp>
        <p:nvSpPr>
          <p:cNvPr id="8" name="TextBox 8"/>
          <p:cNvSpPr txBox="1"/>
          <p:nvPr/>
        </p:nvSpPr>
        <p:spPr>
          <a:xfrm>
            <a:off x="2271796" y="2287428"/>
            <a:ext cx="12717801" cy="7137082"/>
          </a:xfrm>
          <a:prstGeom prst="rect">
            <a:avLst/>
          </a:prstGeom>
        </p:spPr>
        <p:txBody>
          <a:bodyPr lIns="0" tIns="0" rIns="0" bIns="0" rtlCol="0" anchor="t">
            <a:spAutoFit/>
          </a:bodyPr>
          <a:lstStyle/>
          <a:p>
            <a:pPr algn="l">
              <a:lnSpc>
                <a:spcPts val="3966"/>
              </a:lnSpc>
            </a:pPr>
            <a:r>
              <a:rPr lang="en-US" sz="2873" spc="281" dirty="0">
                <a:solidFill>
                  <a:srgbClr val="231F20"/>
                </a:solidFill>
                <a:latin typeface="Arimo Bold"/>
              </a:rPr>
              <a:t>Pix2pix project and use </a:t>
            </a:r>
            <a:r>
              <a:rPr lang="en-US" sz="2873" spc="281" dirty="0" err="1">
                <a:solidFill>
                  <a:srgbClr val="231F20"/>
                </a:solidFill>
                <a:latin typeface="Arimo Bold"/>
              </a:rPr>
              <a:t>CycleGANs</a:t>
            </a:r>
            <a:r>
              <a:rPr lang="en-US" sz="2873" spc="281" dirty="0">
                <a:solidFill>
                  <a:srgbClr val="231F20"/>
                </a:solidFill>
                <a:latin typeface="Arimo Bold"/>
              </a:rPr>
              <a:t> in Image to Image Translation:</a:t>
            </a:r>
          </a:p>
          <a:p>
            <a:pPr algn="l">
              <a:lnSpc>
                <a:spcPts val="3966"/>
              </a:lnSpc>
            </a:pPr>
            <a:endParaRPr lang="en-US" sz="2873" spc="281" dirty="0">
              <a:solidFill>
                <a:srgbClr val="231F20"/>
              </a:solidFill>
              <a:latin typeface="Arimo Bold"/>
            </a:endParaRPr>
          </a:p>
          <a:p>
            <a:pPr marL="620487" lvl="1" indent="-310243" algn="l">
              <a:lnSpc>
                <a:spcPts val="3966"/>
              </a:lnSpc>
              <a:buAutoNum type="arabicPeriod"/>
            </a:pPr>
            <a:r>
              <a:rPr lang="en-US" sz="2873" spc="281" dirty="0">
                <a:solidFill>
                  <a:srgbClr val="231F20"/>
                </a:solidFill>
                <a:latin typeface="Arimo"/>
              </a:rPr>
              <a:t>Hard to Train </a:t>
            </a:r>
          </a:p>
          <a:p>
            <a:pPr marL="620487" lvl="1" indent="-310243" algn="l">
              <a:lnSpc>
                <a:spcPts val="3966"/>
              </a:lnSpc>
              <a:buAutoNum type="arabicPeriod"/>
            </a:pPr>
            <a:r>
              <a:rPr lang="en-US" sz="2873" spc="281" dirty="0">
                <a:solidFill>
                  <a:srgbClr val="231F20"/>
                </a:solidFill>
                <a:latin typeface="Arimo"/>
              </a:rPr>
              <a:t>Drop Modes </a:t>
            </a:r>
          </a:p>
          <a:p>
            <a:pPr algn="l">
              <a:lnSpc>
                <a:spcPts val="3966"/>
              </a:lnSpc>
            </a:pPr>
            <a:endParaRPr lang="en-US" sz="2873" spc="281" dirty="0">
              <a:solidFill>
                <a:srgbClr val="231F20"/>
              </a:solidFill>
              <a:latin typeface="Arimo"/>
            </a:endParaRPr>
          </a:p>
          <a:p>
            <a:pPr algn="l">
              <a:lnSpc>
                <a:spcPts val="3966"/>
              </a:lnSpc>
            </a:pPr>
            <a:r>
              <a:rPr lang="en-US" sz="2873" spc="281" dirty="0">
                <a:solidFill>
                  <a:srgbClr val="231F20"/>
                </a:solidFill>
                <a:latin typeface="Arimo Bold"/>
              </a:rPr>
              <a:t>Traditional Diffusion Model Method:</a:t>
            </a:r>
          </a:p>
          <a:p>
            <a:pPr algn="l">
              <a:lnSpc>
                <a:spcPts val="3966"/>
              </a:lnSpc>
            </a:pPr>
            <a:endParaRPr lang="en-US" sz="2873" spc="281" dirty="0">
              <a:solidFill>
                <a:srgbClr val="231F20"/>
              </a:solidFill>
              <a:latin typeface="Arimo Bold"/>
            </a:endParaRPr>
          </a:p>
          <a:p>
            <a:pPr marL="620487" lvl="1" indent="-310243" algn="l">
              <a:lnSpc>
                <a:spcPts val="3966"/>
              </a:lnSpc>
              <a:buAutoNum type="arabicPeriod"/>
            </a:pPr>
            <a:r>
              <a:rPr lang="en-US" sz="2873" spc="281" dirty="0">
                <a:solidFill>
                  <a:srgbClr val="231F20"/>
                </a:solidFill>
                <a:latin typeface="Arimo"/>
              </a:rPr>
              <a:t>very poor generalization</a:t>
            </a:r>
          </a:p>
          <a:p>
            <a:pPr marL="620487" lvl="1" indent="-310243" algn="l">
              <a:lnSpc>
                <a:spcPts val="3966"/>
              </a:lnSpc>
              <a:buAutoNum type="arabicPeriod"/>
            </a:pPr>
            <a:r>
              <a:rPr lang="en-US" sz="2873" spc="281" dirty="0">
                <a:solidFill>
                  <a:srgbClr val="231F20"/>
                </a:solidFill>
                <a:latin typeface="Arimo"/>
              </a:rPr>
              <a:t>doesn’t guarantee that the final diffusion result yields the desired conditional distribution. </a:t>
            </a:r>
          </a:p>
          <a:p>
            <a:pPr algn="l">
              <a:lnSpc>
                <a:spcPts val="3966"/>
              </a:lnSpc>
            </a:pPr>
            <a:endParaRPr lang="en-US" sz="2873" spc="281" dirty="0">
              <a:solidFill>
                <a:srgbClr val="231F20"/>
              </a:solidFill>
              <a:latin typeface="Arimo"/>
            </a:endParaRPr>
          </a:p>
          <a:p>
            <a:pPr algn="l">
              <a:lnSpc>
                <a:spcPts val="3966"/>
              </a:lnSpc>
            </a:pPr>
            <a:endParaRPr lang="en-US" sz="2873" spc="281" dirty="0">
              <a:solidFill>
                <a:srgbClr val="231F20"/>
              </a:solidFill>
              <a:latin typeface="Arimo"/>
            </a:endParaRPr>
          </a:p>
          <a:p>
            <a:pPr algn="l">
              <a:lnSpc>
                <a:spcPts val="3966"/>
              </a:lnSpc>
            </a:pPr>
            <a:endParaRPr lang="en-US" sz="2873" spc="281" dirty="0">
              <a:solidFill>
                <a:srgbClr val="231F20"/>
              </a:solidFill>
              <a:latin typeface="Arimo"/>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GB"/>
          </a:p>
        </p:txBody>
      </p:sp>
      <p:sp>
        <p:nvSpPr>
          <p:cNvPr id="3" name="Freeform 3"/>
          <p:cNvSpPr/>
          <p:nvPr/>
        </p:nvSpPr>
        <p:spPr>
          <a:xfrm>
            <a:off x="1082547" y="3945882"/>
            <a:ext cx="16330540" cy="2091780"/>
          </a:xfrm>
          <a:custGeom>
            <a:avLst/>
            <a:gdLst/>
            <a:ahLst/>
            <a:cxnLst/>
            <a:rect l="l" t="t" r="r" b="b"/>
            <a:pathLst>
              <a:path w="16330540" h="2091780">
                <a:moveTo>
                  <a:pt x="0" y="0"/>
                </a:moveTo>
                <a:lnTo>
                  <a:pt x="16330540" y="0"/>
                </a:lnTo>
                <a:lnTo>
                  <a:pt x="16330540" y="2091780"/>
                </a:lnTo>
                <a:lnTo>
                  <a:pt x="0" y="2091780"/>
                </a:lnTo>
                <a:lnTo>
                  <a:pt x="0" y="0"/>
                </a:lnTo>
                <a:close/>
              </a:path>
            </a:pathLst>
          </a:custGeom>
          <a:blipFill>
            <a:blip r:embed="rId3"/>
            <a:stretch>
              <a:fillRect l="-26391" t="-135405" r="-26282"/>
            </a:stretch>
          </a:blipFill>
        </p:spPr>
        <p:txBody>
          <a:bodyPr/>
          <a:lstStyle/>
          <a:p>
            <a:endParaRPr lang="en-GB"/>
          </a:p>
        </p:txBody>
      </p:sp>
      <p:grpSp>
        <p:nvGrpSpPr>
          <p:cNvPr id="4" name="Group 4"/>
          <p:cNvGrpSpPr/>
          <p:nvPr/>
        </p:nvGrpSpPr>
        <p:grpSpPr>
          <a:xfrm>
            <a:off x="579378" y="1786146"/>
            <a:ext cx="17336878" cy="3205626"/>
            <a:chOff x="0" y="0"/>
            <a:chExt cx="6642508" cy="1228214"/>
          </a:xfrm>
        </p:grpSpPr>
        <p:sp>
          <p:nvSpPr>
            <p:cNvPr id="5" name="Freeform 5"/>
            <p:cNvSpPr/>
            <p:nvPr/>
          </p:nvSpPr>
          <p:spPr>
            <a:xfrm>
              <a:off x="0" y="0"/>
              <a:ext cx="6642509" cy="1228214"/>
            </a:xfrm>
            <a:custGeom>
              <a:avLst/>
              <a:gdLst/>
              <a:ahLst/>
              <a:cxnLst/>
              <a:rect l="l" t="t" r="r" b="b"/>
              <a:pathLst>
                <a:path w="6642509" h="1228214">
                  <a:moveTo>
                    <a:pt x="0" y="0"/>
                  </a:moveTo>
                  <a:lnTo>
                    <a:pt x="6642509" y="0"/>
                  </a:lnTo>
                  <a:lnTo>
                    <a:pt x="6642509" y="1228214"/>
                  </a:lnTo>
                  <a:lnTo>
                    <a:pt x="0" y="1228214"/>
                  </a:lnTo>
                  <a:close/>
                </a:path>
              </a:pathLst>
            </a:custGeom>
            <a:solidFill>
              <a:srgbClr val="EFEFEF"/>
            </a:solidFill>
          </p:spPr>
          <p:txBody>
            <a:bodyPr/>
            <a:lstStyle/>
            <a:p>
              <a:endParaRPr lang="en-GB"/>
            </a:p>
          </p:txBody>
        </p:sp>
        <p:sp>
          <p:nvSpPr>
            <p:cNvPr id="6" name="TextBox 6"/>
            <p:cNvSpPr txBox="1"/>
            <p:nvPr/>
          </p:nvSpPr>
          <p:spPr>
            <a:xfrm>
              <a:off x="0" y="-19050"/>
              <a:ext cx="6642508" cy="1247264"/>
            </a:xfrm>
            <a:prstGeom prst="rect">
              <a:avLst/>
            </a:prstGeom>
          </p:spPr>
          <p:txBody>
            <a:bodyPr lIns="50800" tIns="50800" rIns="50800" bIns="50800" rtlCol="0" anchor="ctr"/>
            <a:lstStyle/>
            <a:p>
              <a:pPr marL="474979" lvl="1" indent="-237490" algn="ctr">
                <a:lnSpc>
                  <a:spcPts val="2859"/>
                </a:lnSpc>
                <a:buFont typeface="Arial"/>
                <a:buChar char="•"/>
              </a:pPr>
              <a:endParaRPr/>
            </a:p>
          </p:txBody>
        </p:sp>
      </p:grpSp>
      <p:sp>
        <p:nvSpPr>
          <p:cNvPr id="7" name="Freeform 7"/>
          <p:cNvSpPr/>
          <p:nvPr/>
        </p:nvSpPr>
        <p:spPr>
          <a:xfrm>
            <a:off x="-3197914" y="7949641"/>
            <a:ext cx="7616557" cy="7815497"/>
          </a:xfrm>
          <a:custGeom>
            <a:avLst/>
            <a:gdLst/>
            <a:ahLst/>
            <a:cxnLst/>
            <a:rect l="l" t="t" r="r" b="b"/>
            <a:pathLst>
              <a:path w="7616557" h="7815497">
                <a:moveTo>
                  <a:pt x="0" y="0"/>
                </a:moveTo>
                <a:lnTo>
                  <a:pt x="7616557" y="0"/>
                </a:lnTo>
                <a:lnTo>
                  <a:pt x="7616557" y="7815497"/>
                </a:lnTo>
                <a:lnTo>
                  <a:pt x="0" y="781549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GB"/>
          </a:p>
        </p:txBody>
      </p:sp>
      <p:sp>
        <p:nvSpPr>
          <p:cNvPr id="8" name="Freeform 8"/>
          <p:cNvSpPr/>
          <p:nvPr/>
        </p:nvSpPr>
        <p:spPr>
          <a:xfrm>
            <a:off x="4584172" y="5282030"/>
            <a:ext cx="9327290" cy="4733021"/>
          </a:xfrm>
          <a:custGeom>
            <a:avLst/>
            <a:gdLst/>
            <a:ahLst/>
            <a:cxnLst/>
            <a:rect l="l" t="t" r="r" b="b"/>
            <a:pathLst>
              <a:path w="9327290" h="4733021">
                <a:moveTo>
                  <a:pt x="0" y="0"/>
                </a:moveTo>
                <a:lnTo>
                  <a:pt x="9327290" y="0"/>
                </a:lnTo>
                <a:lnTo>
                  <a:pt x="9327290" y="4733021"/>
                </a:lnTo>
                <a:lnTo>
                  <a:pt x="0" y="4733021"/>
                </a:lnTo>
                <a:lnTo>
                  <a:pt x="0" y="0"/>
                </a:lnTo>
                <a:close/>
              </a:path>
            </a:pathLst>
          </a:custGeom>
          <a:blipFill>
            <a:blip r:embed="rId6"/>
            <a:stretch>
              <a:fillRect l="-249" t="-10" b="-10"/>
            </a:stretch>
          </a:blipFill>
        </p:spPr>
        <p:txBody>
          <a:bodyPr/>
          <a:lstStyle/>
          <a:p>
            <a:endParaRPr lang="en-GB"/>
          </a:p>
        </p:txBody>
      </p:sp>
      <p:sp>
        <p:nvSpPr>
          <p:cNvPr id="9" name="TextBox 9"/>
          <p:cNvSpPr txBox="1"/>
          <p:nvPr/>
        </p:nvSpPr>
        <p:spPr>
          <a:xfrm>
            <a:off x="4418643" y="99804"/>
            <a:ext cx="9450715" cy="1686342"/>
          </a:xfrm>
          <a:prstGeom prst="rect">
            <a:avLst/>
          </a:prstGeom>
        </p:spPr>
        <p:txBody>
          <a:bodyPr lIns="0" tIns="0" rIns="0" bIns="0" rtlCol="0" anchor="t">
            <a:spAutoFit/>
          </a:bodyPr>
          <a:lstStyle/>
          <a:p>
            <a:pPr algn="l">
              <a:lnSpc>
                <a:spcPts val="13774"/>
              </a:lnSpc>
            </a:pPr>
            <a:r>
              <a:rPr lang="en-US" sz="9981" spc="978">
                <a:solidFill>
                  <a:srgbClr val="231F20"/>
                </a:solidFill>
                <a:latin typeface="Oswald Bold"/>
              </a:rPr>
              <a:t>INTRODUCTION </a:t>
            </a:r>
          </a:p>
        </p:txBody>
      </p:sp>
      <p:sp>
        <p:nvSpPr>
          <p:cNvPr id="10" name="TextBox 10"/>
          <p:cNvSpPr txBox="1"/>
          <p:nvPr/>
        </p:nvSpPr>
        <p:spPr>
          <a:xfrm>
            <a:off x="579378" y="1888599"/>
            <a:ext cx="17096066" cy="2617349"/>
          </a:xfrm>
          <a:prstGeom prst="rect">
            <a:avLst/>
          </a:prstGeom>
        </p:spPr>
        <p:txBody>
          <a:bodyPr lIns="0" tIns="0" rIns="0" bIns="0" rtlCol="0" anchor="t">
            <a:spAutoFit/>
          </a:bodyPr>
          <a:lstStyle/>
          <a:p>
            <a:pPr marL="648842" lvl="1" indent="-324421" algn="l">
              <a:lnSpc>
                <a:spcPts val="4147"/>
              </a:lnSpc>
              <a:buFont typeface="Arial"/>
              <a:buChar char="•"/>
            </a:pPr>
            <a:r>
              <a:rPr lang="en-US" sz="3005" spc="294" dirty="0">
                <a:solidFill>
                  <a:srgbClr val="231F20"/>
                </a:solidFill>
                <a:latin typeface="Arimo"/>
              </a:rPr>
              <a:t>Our method models the mapping between the input and output domains through a Brownian Bridge stochastic process, directly without conditional generation, in contrast to existing diffusion methods. </a:t>
            </a:r>
          </a:p>
          <a:p>
            <a:pPr marL="648842" lvl="1" indent="-324421" algn="l">
              <a:lnSpc>
                <a:spcPts val="4147"/>
              </a:lnSpc>
              <a:buFont typeface="Arial"/>
              <a:buChar char="•"/>
            </a:pPr>
            <a:r>
              <a:rPr lang="en-US" sz="3005" spc="294" dirty="0">
                <a:solidFill>
                  <a:srgbClr val="231F20"/>
                </a:solidFill>
                <a:latin typeface="Arimo"/>
              </a:rPr>
              <a:t>Performing the diffusion process in the same latent space and sample from latent space of VQGAN.</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sp>
        <p:nvSpPr>
          <p:cNvPr id="2" name="Freeform 2"/>
          <p:cNvSpPr/>
          <p:nvPr/>
        </p:nvSpPr>
        <p:spPr>
          <a:xfrm rot="887923">
            <a:off x="12634253" y="-4260417"/>
            <a:ext cx="7032580" cy="7216267"/>
          </a:xfrm>
          <a:custGeom>
            <a:avLst/>
            <a:gdLst/>
            <a:ahLst/>
            <a:cxnLst/>
            <a:rect l="l" t="t" r="r" b="b"/>
            <a:pathLst>
              <a:path w="7032580" h="7216267">
                <a:moveTo>
                  <a:pt x="0" y="0"/>
                </a:moveTo>
                <a:lnTo>
                  <a:pt x="7032580" y="0"/>
                </a:lnTo>
                <a:lnTo>
                  <a:pt x="7032580" y="7216267"/>
                </a:lnTo>
                <a:lnTo>
                  <a:pt x="0" y="721626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a:p>
        </p:txBody>
      </p:sp>
      <p:sp>
        <p:nvSpPr>
          <p:cNvPr id="3" name="TextBox 3"/>
          <p:cNvSpPr txBox="1"/>
          <p:nvPr/>
        </p:nvSpPr>
        <p:spPr>
          <a:xfrm>
            <a:off x="4277018" y="356169"/>
            <a:ext cx="9537014" cy="1594138"/>
          </a:xfrm>
          <a:prstGeom prst="rect">
            <a:avLst/>
          </a:prstGeom>
        </p:spPr>
        <p:txBody>
          <a:bodyPr lIns="0" tIns="0" rIns="0" bIns="0" rtlCol="0" anchor="t">
            <a:spAutoFit/>
          </a:bodyPr>
          <a:lstStyle/>
          <a:p>
            <a:pPr marL="0" lvl="0" indent="0" algn="l">
              <a:lnSpc>
                <a:spcPts val="13015"/>
              </a:lnSpc>
              <a:spcBef>
                <a:spcPct val="0"/>
              </a:spcBef>
            </a:pPr>
            <a:r>
              <a:rPr lang="en-US" sz="9431" spc="924">
                <a:solidFill>
                  <a:srgbClr val="231F20"/>
                </a:solidFill>
                <a:latin typeface="Oswald Bold"/>
              </a:rPr>
              <a:t>RELATED WORK</a:t>
            </a:r>
          </a:p>
        </p:txBody>
      </p:sp>
      <p:grpSp>
        <p:nvGrpSpPr>
          <p:cNvPr id="4" name="Group 4"/>
          <p:cNvGrpSpPr/>
          <p:nvPr/>
        </p:nvGrpSpPr>
        <p:grpSpPr>
          <a:xfrm>
            <a:off x="16333169" y="8069439"/>
            <a:ext cx="2094695" cy="2377721"/>
            <a:chOff x="0" y="0"/>
            <a:chExt cx="551689" cy="626231"/>
          </a:xfrm>
        </p:grpSpPr>
        <p:sp>
          <p:nvSpPr>
            <p:cNvPr id="5" name="Freeform 5"/>
            <p:cNvSpPr/>
            <p:nvPr/>
          </p:nvSpPr>
          <p:spPr>
            <a:xfrm>
              <a:off x="0" y="0"/>
              <a:ext cx="551689" cy="626231"/>
            </a:xfrm>
            <a:custGeom>
              <a:avLst/>
              <a:gdLst/>
              <a:ahLst/>
              <a:cxnLst/>
              <a:rect l="l" t="t" r="r" b="b"/>
              <a:pathLst>
                <a:path w="551689" h="626231">
                  <a:moveTo>
                    <a:pt x="0" y="0"/>
                  </a:moveTo>
                  <a:lnTo>
                    <a:pt x="551689" y="0"/>
                  </a:lnTo>
                  <a:lnTo>
                    <a:pt x="551689" y="626231"/>
                  </a:lnTo>
                  <a:lnTo>
                    <a:pt x="0" y="626231"/>
                  </a:lnTo>
                  <a:close/>
                </a:path>
              </a:pathLst>
            </a:custGeom>
            <a:solidFill>
              <a:srgbClr val="CCCCCC"/>
            </a:solidFill>
          </p:spPr>
          <p:txBody>
            <a:bodyPr/>
            <a:lstStyle/>
            <a:p>
              <a:endParaRPr lang="en-GB"/>
            </a:p>
          </p:txBody>
        </p:sp>
        <p:sp>
          <p:nvSpPr>
            <p:cNvPr id="6" name="TextBox 6"/>
            <p:cNvSpPr txBox="1"/>
            <p:nvPr/>
          </p:nvSpPr>
          <p:spPr>
            <a:xfrm>
              <a:off x="0" y="-19050"/>
              <a:ext cx="551689" cy="645281"/>
            </a:xfrm>
            <a:prstGeom prst="rect">
              <a:avLst/>
            </a:prstGeom>
          </p:spPr>
          <p:txBody>
            <a:bodyPr lIns="50800" tIns="50800" rIns="50800" bIns="50800" rtlCol="0" anchor="ctr"/>
            <a:lstStyle/>
            <a:p>
              <a:pPr algn="ctr">
                <a:lnSpc>
                  <a:spcPts val="2859"/>
                </a:lnSpc>
              </a:pPr>
              <a:endParaRPr/>
            </a:p>
          </p:txBody>
        </p:sp>
      </p:grpSp>
      <p:grpSp>
        <p:nvGrpSpPr>
          <p:cNvPr id="7" name="Group 7"/>
          <p:cNvGrpSpPr/>
          <p:nvPr/>
        </p:nvGrpSpPr>
        <p:grpSpPr>
          <a:xfrm>
            <a:off x="-224419" y="-1349021"/>
            <a:ext cx="2094695" cy="2377721"/>
            <a:chOff x="0" y="0"/>
            <a:chExt cx="551689" cy="626231"/>
          </a:xfrm>
        </p:grpSpPr>
        <p:sp>
          <p:nvSpPr>
            <p:cNvPr id="8" name="Freeform 8"/>
            <p:cNvSpPr/>
            <p:nvPr/>
          </p:nvSpPr>
          <p:spPr>
            <a:xfrm>
              <a:off x="0" y="0"/>
              <a:ext cx="551689" cy="626231"/>
            </a:xfrm>
            <a:custGeom>
              <a:avLst/>
              <a:gdLst/>
              <a:ahLst/>
              <a:cxnLst/>
              <a:rect l="l" t="t" r="r" b="b"/>
              <a:pathLst>
                <a:path w="551689" h="626231">
                  <a:moveTo>
                    <a:pt x="0" y="0"/>
                  </a:moveTo>
                  <a:lnTo>
                    <a:pt x="551689" y="0"/>
                  </a:lnTo>
                  <a:lnTo>
                    <a:pt x="551689" y="626231"/>
                  </a:lnTo>
                  <a:lnTo>
                    <a:pt x="0" y="626231"/>
                  </a:lnTo>
                  <a:close/>
                </a:path>
              </a:pathLst>
            </a:custGeom>
            <a:solidFill>
              <a:srgbClr val="CCCCCC"/>
            </a:solidFill>
          </p:spPr>
          <p:txBody>
            <a:bodyPr/>
            <a:lstStyle/>
            <a:p>
              <a:endParaRPr lang="en-GB"/>
            </a:p>
          </p:txBody>
        </p:sp>
        <p:sp>
          <p:nvSpPr>
            <p:cNvPr id="9" name="TextBox 9"/>
            <p:cNvSpPr txBox="1"/>
            <p:nvPr/>
          </p:nvSpPr>
          <p:spPr>
            <a:xfrm>
              <a:off x="0" y="-19050"/>
              <a:ext cx="551689" cy="645281"/>
            </a:xfrm>
            <a:prstGeom prst="rect">
              <a:avLst/>
            </a:prstGeom>
          </p:spPr>
          <p:txBody>
            <a:bodyPr lIns="50800" tIns="50800" rIns="50800" bIns="50800" rtlCol="0" anchor="ctr"/>
            <a:lstStyle/>
            <a:p>
              <a:pPr algn="ctr">
                <a:lnSpc>
                  <a:spcPts val="2859"/>
                </a:lnSpc>
              </a:pPr>
              <a:endParaRPr/>
            </a:p>
          </p:txBody>
        </p:sp>
      </p:grpSp>
      <p:sp>
        <p:nvSpPr>
          <p:cNvPr id="10" name="TextBox 10"/>
          <p:cNvSpPr txBox="1"/>
          <p:nvPr/>
        </p:nvSpPr>
        <p:spPr>
          <a:xfrm>
            <a:off x="459216" y="2706052"/>
            <a:ext cx="16800084" cy="4568815"/>
          </a:xfrm>
          <a:prstGeom prst="rect">
            <a:avLst/>
          </a:prstGeom>
        </p:spPr>
        <p:txBody>
          <a:bodyPr lIns="0" tIns="0" rIns="0" bIns="0" rtlCol="0" anchor="t">
            <a:spAutoFit/>
          </a:bodyPr>
          <a:lstStyle/>
          <a:p>
            <a:pPr marL="1424921" lvl="1" indent="-712460" algn="just">
              <a:lnSpc>
                <a:spcPts val="9107"/>
              </a:lnSpc>
              <a:buAutoNum type="arabicPeriod"/>
            </a:pPr>
            <a:r>
              <a:rPr lang="en-US" sz="6599" spc="646" dirty="0">
                <a:solidFill>
                  <a:srgbClr val="231F20"/>
                </a:solidFill>
                <a:latin typeface="Arimo" panose="020B0604020202020204" charset="0"/>
                <a:ea typeface="Arimo" panose="020B0604020202020204" charset="0"/>
                <a:cs typeface="Arimo" panose="020B0604020202020204" charset="0"/>
              </a:rPr>
              <a:t>U-GAT-IT</a:t>
            </a:r>
          </a:p>
          <a:p>
            <a:pPr marL="1424921" lvl="1" indent="-712460" algn="just">
              <a:lnSpc>
                <a:spcPts val="9107"/>
              </a:lnSpc>
              <a:buAutoNum type="arabicPeriod"/>
            </a:pPr>
            <a:r>
              <a:rPr lang="en-US" sz="6599" spc="646" dirty="0">
                <a:solidFill>
                  <a:srgbClr val="231F20"/>
                </a:solidFill>
                <a:latin typeface="Arimo" panose="020B0604020202020204" charset="0"/>
                <a:ea typeface="Arimo" panose="020B0604020202020204" charset="0"/>
                <a:cs typeface="Arimo" panose="020B0604020202020204" charset="0"/>
              </a:rPr>
              <a:t>Style Diffusion</a:t>
            </a:r>
          </a:p>
          <a:p>
            <a:pPr marL="1424921" lvl="1" indent="-712460" algn="just">
              <a:lnSpc>
                <a:spcPts val="9107"/>
              </a:lnSpc>
              <a:buAutoNum type="arabicPeriod"/>
            </a:pPr>
            <a:r>
              <a:rPr lang="en-US" sz="6599" spc="646" dirty="0">
                <a:solidFill>
                  <a:srgbClr val="231F20"/>
                </a:solidFill>
                <a:latin typeface="Arimo" panose="020B0604020202020204" charset="0"/>
                <a:ea typeface="Arimo" panose="020B0604020202020204" charset="0"/>
                <a:cs typeface="Arimo" panose="020B0604020202020204" charset="0"/>
              </a:rPr>
              <a:t>DiffI2I</a:t>
            </a:r>
          </a:p>
          <a:p>
            <a:pPr marL="1424921" lvl="1" indent="-712460" algn="just">
              <a:lnSpc>
                <a:spcPts val="9107"/>
              </a:lnSpc>
              <a:buAutoNum type="arabicPeriod"/>
            </a:pPr>
            <a:r>
              <a:rPr lang="en-US" sz="6599" spc="646" dirty="0">
                <a:solidFill>
                  <a:srgbClr val="231F20"/>
                </a:solidFill>
                <a:latin typeface="Arimo" panose="020B0604020202020204" charset="0"/>
                <a:ea typeface="Arimo" panose="020B0604020202020204" charset="0"/>
                <a:cs typeface="Arimo" panose="020B0604020202020204" charset="0"/>
              </a:rPr>
              <a:t>RL-I2IT</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sp>
        <p:nvSpPr>
          <p:cNvPr id="2" name="Freeform 2"/>
          <p:cNvSpPr/>
          <p:nvPr/>
        </p:nvSpPr>
        <p:spPr>
          <a:xfrm rot="887923">
            <a:off x="12634253" y="-4260417"/>
            <a:ext cx="7032580" cy="7216267"/>
          </a:xfrm>
          <a:custGeom>
            <a:avLst/>
            <a:gdLst/>
            <a:ahLst/>
            <a:cxnLst/>
            <a:rect l="l" t="t" r="r" b="b"/>
            <a:pathLst>
              <a:path w="7032580" h="7216267">
                <a:moveTo>
                  <a:pt x="0" y="0"/>
                </a:moveTo>
                <a:lnTo>
                  <a:pt x="7032580" y="0"/>
                </a:lnTo>
                <a:lnTo>
                  <a:pt x="7032580" y="7216267"/>
                </a:lnTo>
                <a:lnTo>
                  <a:pt x="0" y="721626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a:p>
        </p:txBody>
      </p:sp>
      <p:grpSp>
        <p:nvGrpSpPr>
          <p:cNvPr id="3" name="Group 3"/>
          <p:cNvGrpSpPr/>
          <p:nvPr/>
        </p:nvGrpSpPr>
        <p:grpSpPr>
          <a:xfrm>
            <a:off x="16333169" y="8069439"/>
            <a:ext cx="2094695" cy="2377721"/>
            <a:chOff x="0" y="0"/>
            <a:chExt cx="551689" cy="626231"/>
          </a:xfrm>
        </p:grpSpPr>
        <p:sp>
          <p:nvSpPr>
            <p:cNvPr id="4" name="Freeform 4"/>
            <p:cNvSpPr/>
            <p:nvPr/>
          </p:nvSpPr>
          <p:spPr>
            <a:xfrm>
              <a:off x="0" y="0"/>
              <a:ext cx="551689" cy="626231"/>
            </a:xfrm>
            <a:custGeom>
              <a:avLst/>
              <a:gdLst/>
              <a:ahLst/>
              <a:cxnLst/>
              <a:rect l="l" t="t" r="r" b="b"/>
              <a:pathLst>
                <a:path w="551689" h="626231">
                  <a:moveTo>
                    <a:pt x="0" y="0"/>
                  </a:moveTo>
                  <a:lnTo>
                    <a:pt x="551689" y="0"/>
                  </a:lnTo>
                  <a:lnTo>
                    <a:pt x="551689" y="626231"/>
                  </a:lnTo>
                  <a:lnTo>
                    <a:pt x="0" y="626231"/>
                  </a:lnTo>
                  <a:close/>
                </a:path>
              </a:pathLst>
            </a:custGeom>
            <a:solidFill>
              <a:srgbClr val="CCCCCC"/>
            </a:solidFill>
          </p:spPr>
          <p:txBody>
            <a:bodyPr/>
            <a:lstStyle/>
            <a:p>
              <a:endParaRPr lang="en-GB"/>
            </a:p>
          </p:txBody>
        </p:sp>
        <p:sp>
          <p:nvSpPr>
            <p:cNvPr id="5" name="TextBox 5"/>
            <p:cNvSpPr txBox="1"/>
            <p:nvPr/>
          </p:nvSpPr>
          <p:spPr>
            <a:xfrm>
              <a:off x="0" y="-19050"/>
              <a:ext cx="551689" cy="645281"/>
            </a:xfrm>
            <a:prstGeom prst="rect">
              <a:avLst/>
            </a:prstGeom>
          </p:spPr>
          <p:txBody>
            <a:bodyPr lIns="50800" tIns="50800" rIns="50800" bIns="50800" rtlCol="0" anchor="ctr"/>
            <a:lstStyle/>
            <a:p>
              <a:pPr algn="ctr">
                <a:lnSpc>
                  <a:spcPts val="2859"/>
                </a:lnSpc>
              </a:pPr>
              <a:endParaRPr/>
            </a:p>
          </p:txBody>
        </p:sp>
      </p:grpSp>
      <p:grpSp>
        <p:nvGrpSpPr>
          <p:cNvPr id="6" name="Group 6"/>
          <p:cNvGrpSpPr/>
          <p:nvPr/>
        </p:nvGrpSpPr>
        <p:grpSpPr>
          <a:xfrm>
            <a:off x="-224419" y="-1349021"/>
            <a:ext cx="2094695" cy="2377721"/>
            <a:chOff x="0" y="0"/>
            <a:chExt cx="551689" cy="626231"/>
          </a:xfrm>
        </p:grpSpPr>
        <p:sp>
          <p:nvSpPr>
            <p:cNvPr id="7" name="Freeform 7"/>
            <p:cNvSpPr/>
            <p:nvPr/>
          </p:nvSpPr>
          <p:spPr>
            <a:xfrm>
              <a:off x="0" y="0"/>
              <a:ext cx="551689" cy="626231"/>
            </a:xfrm>
            <a:custGeom>
              <a:avLst/>
              <a:gdLst/>
              <a:ahLst/>
              <a:cxnLst/>
              <a:rect l="l" t="t" r="r" b="b"/>
              <a:pathLst>
                <a:path w="551689" h="626231">
                  <a:moveTo>
                    <a:pt x="0" y="0"/>
                  </a:moveTo>
                  <a:lnTo>
                    <a:pt x="551689" y="0"/>
                  </a:lnTo>
                  <a:lnTo>
                    <a:pt x="551689" y="626231"/>
                  </a:lnTo>
                  <a:lnTo>
                    <a:pt x="0" y="626231"/>
                  </a:lnTo>
                  <a:close/>
                </a:path>
              </a:pathLst>
            </a:custGeom>
            <a:solidFill>
              <a:srgbClr val="CCCCCC"/>
            </a:solidFill>
          </p:spPr>
          <p:txBody>
            <a:bodyPr/>
            <a:lstStyle/>
            <a:p>
              <a:endParaRPr lang="en-GB"/>
            </a:p>
          </p:txBody>
        </p:sp>
        <p:sp>
          <p:nvSpPr>
            <p:cNvPr id="8" name="TextBox 8"/>
            <p:cNvSpPr txBox="1"/>
            <p:nvPr/>
          </p:nvSpPr>
          <p:spPr>
            <a:xfrm>
              <a:off x="0" y="-19050"/>
              <a:ext cx="551689" cy="645281"/>
            </a:xfrm>
            <a:prstGeom prst="rect">
              <a:avLst/>
            </a:prstGeom>
          </p:spPr>
          <p:txBody>
            <a:bodyPr lIns="50800" tIns="50800" rIns="50800" bIns="50800" rtlCol="0" anchor="ctr"/>
            <a:lstStyle/>
            <a:p>
              <a:pPr algn="ctr">
                <a:lnSpc>
                  <a:spcPts val="2859"/>
                </a:lnSpc>
              </a:pPr>
              <a:endParaRPr/>
            </a:p>
          </p:txBody>
        </p:sp>
      </p:grpSp>
      <p:sp>
        <p:nvSpPr>
          <p:cNvPr id="9" name="Freeform 9"/>
          <p:cNvSpPr/>
          <p:nvPr/>
        </p:nvSpPr>
        <p:spPr>
          <a:xfrm>
            <a:off x="11450092" y="2346595"/>
            <a:ext cx="6433451" cy="7389278"/>
          </a:xfrm>
          <a:custGeom>
            <a:avLst/>
            <a:gdLst/>
            <a:ahLst/>
            <a:cxnLst/>
            <a:rect l="l" t="t" r="r" b="b"/>
            <a:pathLst>
              <a:path w="6433451" h="7389278">
                <a:moveTo>
                  <a:pt x="0" y="0"/>
                </a:moveTo>
                <a:lnTo>
                  <a:pt x="6433451" y="0"/>
                </a:lnTo>
                <a:lnTo>
                  <a:pt x="6433451" y="7389278"/>
                </a:lnTo>
                <a:lnTo>
                  <a:pt x="0" y="7389278"/>
                </a:lnTo>
                <a:lnTo>
                  <a:pt x="0" y="0"/>
                </a:lnTo>
                <a:close/>
              </a:path>
            </a:pathLst>
          </a:custGeom>
          <a:blipFill>
            <a:blip r:embed="rId4"/>
            <a:stretch>
              <a:fillRect/>
            </a:stretch>
          </a:blipFill>
        </p:spPr>
        <p:txBody>
          <a:bodyPr/>
          <a:lstStyle/>
          <a:p>
            <a:endParaRPr lang="en-GB"/>
          </a:p>
        </p:txBody>
      </p:sp>
      <p:sp>
        <p:nvSpPr>
          <p:cNvPr id="10" name="TextBox 10"/>
          <p:cNvSpPr txBox="1"/>
          <p:nvPr/>
        </p:nvSpPr>
        <p:spPr>
          <a:xfrm>
            <a:off x="4277018" y="356169"/>
            <a:ext cx="9537014" cy="1594138"/>
          </a:xfrm>
          <a:prstGeom prst="rect">
            <a:avLst/>
          </a:prstGeom>
        </p:spPr>
        <p:txBody>
          <a:bodyPr lIns="0" tIns="0" rIns="0" bIns="0" rtlCol="0" anchor="t">
            <a:spAutoFit/>
          </a:bodyPr>
          <a:lstStyle/>
          <a:p>
            <a:pPr marL="0" lvl="0" indent="0" algn="ctr">
              <a:lnSpc>
                <a:spcPts val="13015"/>
              </a:lnSpc>
              <a:spcBef>
                <a:spcPct val="0"/>
              </a:spcBef>
            </a:pPr>
            <a:r>
              <a:rPr lang="en-US" sz="9431" spc="924">
                <a:solidFill>
                  <a:srgbClr val="231F20"/>
                </a:solidFill>
                <a:latin typeface="Oswald Bold"/>
              </a:rPr>
              <a:t>U-GAT-IT</a:t>
            </a:r>
          </a:p>
        </p:txBody>
      </p:sp>
      <p:sp>
        <p:nvSpPr>
          <p:cNvPr id="11" name="TextBox 11"/>
          <p:cNvSpPr txBox="1"/>
          <p:nvPr/>
        </p:nvSpPr>
        <p:spPr>
          <a:xfrm>
            <a:off x="459216" y="2763203"/>
            <a:ext cx="9664503" cy="6227026"/>
          </a:xfrm>
          <a:prstGeom prst="rect">
            <a:avLst/>
          </a:prstGeom>
        </p:spPr>
        <p:txBody>
          <a:bodyPr lIns="0" tIns="0" rIns="0" bIns="0" rtlCol="0" anchor="t">
            <a:spAutoFit/>
          </a:bodyPr>
          <a:lstStyle/>
          <a:p>
            <a:pPr algn="just">
              <a:lnSpc>
                <a:spcPts val="4140"/>
              </a:lnSpc>
            </a:pPr>
            <a:r>
              <a:rPr lang="en-US" sz="3000" spc="294" dirty="0">
                <a:solidFill>
                  <a:srgbClr val="231F20"/>
                </a:solidFill>
                <a:latin typeface="Arimo Bold" panose="020B0604020202020204" charset="0"/>
                <a:ea typeface="Arimo Bold" panose="020B0604020202020204" charset="0"/>
                <a:cs typeface="Arimo Bold" panose="020B0604020202020204" charset="0"/>
              </a:rPr>
              <a:t>Architecture</a:t>
            </a:r>
          </a:p>
          <a:p>
            <a:pPr algn="just">
              <a:lnSpc>
                <a:spcPts val="4140"/>
              </a:lnSpc>
            </a:pPr>
            <a:r>
              <a:rPr lang="en-US" sz="3000" spc="294" dirty="0">
                <a:solidFill>
                  <a:srgbClr val="231F20"/>
                </a:solidFill>
                <a:latin typeface="Arimo" panose="020B0604020202020204" charset="0"/>
                <a:ea typeface="Arimo" panose="020B0604020202020204" charset="0"/>
                <a:cs typeface="Arimo" panose="020B0604020202020204" charset="0"/>
              </a:rPr>
              <a:t>Innovative attention module along with a new learnable normalization function (</a:t>
            </a:r>
            <a:r>
              <a:rPr lang="en-US" sz="3000" spc="294" dirty="0" err="1">
                <a:solidFill>
                  <a:srgbClr val="231F20"/>
                </a:solidFill>
                <a:latin typeface="Arimo" panose="020B0604020202020204" charset="0"/>
                <a:ea typeface="Arimo" panose="020B0604020202020204" charset="0"/>
                <a:cs typeface="Arimo" panose="020B0604020202020204" charset="0"/>
              </a:rPr>
              <a:t>AdaLIN</a:t>
            </a:r>
            <a:r>
              <a:rPr lang="en-US" sz="3000" spc="294" dirty="0">
                <a:solidFill>
                  <a:srgbClr val="231F20"/>
                </a:solidFill>
                <a:latin typeface="Arimo" panose="020B0604020202020204" charset="0"/>
                <a:ea typeface="Arimo" panose="020B0604020202020204" charset="0"/>
                <a:cs typeface="Arimo" panose="020B0604020202020204" charset="0"/>
              </a:rPr>
              <a:t>).</a:t>
            </a:r>
          </a:p>
          <a:p>
            <a:pPr algn="just">
              <a:lnSpc>
                <a:spcPts val="4140"/>
              </a:lnSpc>
            </a:pPr>
            <a:r>
              <a:rPr lang="en-US" sz="3000" spc="294" dirty="0">
                <a:solidFill>
                  <a:srgbClr val="231F20"/>
                </a:solidFill>
                <a:latin typeface="Arimo Bold" panose="020B0604020202020204" charset="0"/>
                <a:ea typeface="Arimo Bold" panose="020B0604020202020204" charset="0"/>
                <a:cs typeface="Arimo Bold" panose="020B0604020202020204" charset="0"/>
              </a:rPr>
              <a:t>Contributions</a:t>
            </a:r>
          </a:p>
          <a:p>
            <a:pPr marL="647705" lvl="1" indent="-323852" algn="just">
              <a:lnSpc>
                <a:spcPts val="4140"/>
              </a:lnSpc>
              <a:buAutoNum type="arabicPeriod"/>
            </a:pPr>
            <a:r>
              <a:rPr lang="en-US" sz="3000" spc="294" dirty="0">
                <a:solidFill>
                  <a:srgbClr val="231F20"/>
                </a:solidFill>
                <a:latin typeface="Arimo" panose="020B0604020202020204" charset="0"/>
                <a:ea typeface="Arimo" panose="020B0604020202020204" charset="0"/>
                <a:cs typeface="Arimo" panose="020B0604020202020204" charset="0"/>
              </a:rPr>
              <a:t>Can translate geometric transformations between domains.</a:t>
            </a:r>
          </a:p>
          <a:p>
            <a:pPr marL="626115" lvl="1" indent="-313058" algn="just">
              <a:lnSpc>
                <a:spcPts val="4002"/>
              </a:lnSpc>
              <a:buAutoNum type="arabicPeriod"/>
            </a:pPr>
            <a:r>
              <a:rPr lang="en-US" sz="2900" spc="284" dirty="0" err="1">
                <a:solidFill>
                  <a:srgbClr val="231F20"/>
                </a:solidFill>
                <a:latin typeface="Arimo" panose="020B0604020202020204" charset="0"/>
                <a:ea typeface="Arimo" panose="020B0604020202020204" charset="0"/>
                <a:cs typeface="Arimo" panose="020B0604020202020204" charset="0"/>
              </a:rPr>
              <a:t>AdaLIN</a:t>
            </a:r>
            <a:r>
              <a:rPr lang="en-US" sz="2900" spc="284" dirty="0">
                <a:solidFill>
                  <a:srgbClr val="231F20"/>
                </a:solidFill>
                <a:latin typeface="Arimo" panose="020B0604020202020204" charset="0"/>
                <a:ea typeface="Arimo" panose="020B0604020202020204" charset="0"/>
                <a:cs typeface="Arimo" panose="020B0604020202020204" charset="0"/>
              </a:rPr>
              <a:t> enables the attention module to flexibly control the extent of changes in shape and texture.</a:t>
            </a:r>
          </a:p>
          <a:p>
            <a:pPr algn="just">
              <a:lnSpc>
                <a:spcPts val="4140"/>
              </a:lnSpc>
            </a:pPr>
            <a:r>
              <a:rPr lang="en-US" sz="3000" spc="294" dirty="0">
                <a:solidFill>
                  <a:srgbClr val="231F20"/>
                </a:solidFill>
                <a:latin typeface="Arimo Bold" panose="020B0604020202020204" charset="0"/>
                <a:ea typeface="Arimo Bold" panose="020B0604020202020204" charset="0"/>
                <a:cs typeface="Arimo Bold" panose="020B0604020202020204" charset="0"/>
              </a:rPr>
              <a:t>Limitations</a:t>
            </a:r>
          </a:p>
          <a:p>
            <a:pPr marL="647705" lvl="1" indent="-323852" algn="just">
              <a:lnSpc>
                <a:spcPts val="4140"/>
              </a:lnSpc>
              <a:buAutoNum type="arabicPeriod"/>
            </a:pPr>
            <a:r>
              <a:rPr lang="en-US" sz="3000" spc="294" dirty="0">
                <a:solidFill>
                  <a:srgbClr val="231F20"/>
                </a:solidFill>
                <a:latin typeface="Arimo" panose="020B0604020202020204" charset="0"/>
                <a:ea typeface="Arimo" panose="020B0604020202020204" charset="0"/>
                <a:cs typeface="Arimo" panose="020B0604020202020204" charset="0"/>
              </a:rPr>
              <a:t>Fixed network architecture.</a:t>
            </a:r>
          </a:p>
          <a:p>
            <a:pPr marL="647705" lvl="1" indent="-323852" algn="just">
              <a:lnSpc>
                <a:spcPts val="4140"/>
              </a:lnSpc>
              <a:buAutoNum type="arabicPeriod"/>
            </a:pPr>
            <a:r>
              <a:rPr lang="en-US" sz="3000" spc="294" dirty="0">
                <a:solidFill>
                  <a:srgbClr val="231F20"/>
                </a:solidFill>
                <a:latin typeface="Arimo" panose="020B0604020202020204" charset="0"/>
                <a:ea typeface="Arimo" panose="020B0604020202020204" charset="0"/>
                <a:cs typeface="Arimo" panose="020B0604020202020204" charset="0"/>
              </a:rPr>
              <a:t>Computational complexity.</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sp>
        <p:nvSpPr>
          <p:cNvPr id="2" name="Freeform 2"/>
          <p:cNvSpPr/>
          <p:nvPr/>
        </p:nvSpPr>
        <p:spPr>
          <a:xfrm rot="887923">
            <a:off x="12634253" y="-4260417"/>
            <a:ext cx="7032580" cy="7216267"/>
          </a:xfrm>
          <a:custGeom>
            <a:avLst/>
            <a:gdLst/>
            <a:ahLst/>
            <a:cxnLst/>
            <a:rect l="l" t="t" r="r" b="b"/>
            <a:pathLst>
              <a:path w="7032580" h="7216267">
                <a:moveTo>
                  <a:pt x="0" y="0"/>
                </a:moveTo>
                <a:lnTo>
                  <a:pt x="7032580" y="0"/>
                </a:lnTo>
                <a:lnTo>
                  <a:pt x="7032580" y="7216267"/>
                </a:lnTo>
                <a:lnTo>
                  <a:pt x="0" y="721626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a:p>
        </p:txBody>
      </p:sp>
      <p:grpSp>
        <p:nvGrpSpPr>
          <p:cNvPr id="3" name="Group 3"/>
          <p:cNvGrpSpPr/>
          <p:nvPr/>
        </p:nvGrpSpPr>
        <p:grpSpPr>
          <a:xfrm>
            <a:off x="16333169" y="8069439"/>
            <a:ext cx="2094695" cy="2377721"/>
            <a:chOff x="0" y="0"/>
            <a:chExt cx="551689" cy="626231"/>
          </a:xfrm>
        </p:grpSpPr>
        <p:sp>
          <p:nvSpPr>
            <p:cNvPr id="4" name="Freeform 4"/>
            <p:cNvSpPr/>
            <p:nvPr/>
          </p:nvSpPr>
          <p:spPr>
            <a:xfrm>
              <a:off x="0" y="0"/>
              <a:ext cx="551689" cy="626231"/>
            </a:xfrm>
            <a:custGeom>
              <a:avLst/>
              <a:gdLst/>
              <a:ahLst/>
              <a:cxnLst/>
              <a:rect l="l" t="t" r="r" b="b"/>
              <a:pathLst>
                <a:path w="551689" h="626231">
                  <a:moveTo>
                    <a:pt x="0" y="0"/>
                  </a:moveTo>
                  <a:lnTo>
                    <a:pt x="551689" y="0"/>
                  </a:lnTo>
                  <a:lnTo>
                    <a:pt x="551689" y="626231"/>
                  </a:lnTo>
                  <a:lnTo>
                    <a:pt x="0" y="626231"/>
                  </a:lnTo>
                  <a:close/>
                </a:path>
              </a:pathLst>
            </a:custGeom>
            <a:solidFill>
              <a:srgbClr val="CCCCCC"/>
            </a:solidFill>
          </p:spPr>
          <p:txBody>
            <a:bodyPr/>
            <a:lstStyle/>
            <a:p>
              <a:endParaRPr lang="en-GB"/>
            </a:p>
          </p:txBody>
        </p:sp>
        <p:sp>
          <p:nvSpPr>
            <p:cNvPr id="5" name="TextBox 5"/>
            <p:cNvSpPr txBox="1"/>
            <p:nvPr/>
          </p:nvSpPr>
          <p:spPr>
            <a:xfrm>
              <a:off x="0" y="-19050"/>
              <a:ext cx="551689" cy="645281"/>
            </a:xfrm>
            <a:prstGeom prst="rect">
              <a:avLst/>
            </a:prstGeom>
          </p:spPr>
          <p:txBody>
            <a:bodyPr lIns="50800" tIns="50800" rIns="50800" bIns="50800" rtlCol="0" anchor="ctr"/>
            <a:lstStyle/>
            <a:p>
              <a:pPr algn="ctr">
                <a:lnSpc>
                  <a:spcPts val="2859"/>
                </a:lnSpc>
              </a:pPr>
              <a:endParaRPr/>
            </a:p>
          </p:txBody>
        </p:sp>
      </p:grpSp>
      <p:grpSp>
        <p:nvGrpSpPr>
          <p:cNvPr id="6" name="Group 6"/>
          <p:cNvGrpSpPr/>
          <p:nvPr/>
        </p:nvGrpSpPr>
        <p:grpSpPr>
          <a:xfrm>
            <a:off x="-224419" y="-1349021"/>
            <a:ext cx="2094695" cy="2377721"/>
            <a:chOff x="0" y="0"/>
            <a:chExt cx="551689" cy="626231"/>
          </a:xfrm>
        </p:grpSpPr>
        <p:sp>
          <p:nvSpPr>
            <p:cNvPr id="7" name="Freeform 7"/>
            <p:cNvSpPr/>
            <p:nvPr/>
          </p:nvSpPr>
          <p:spPr>
            <a:xfrm>
              <a:off x="0" y="0"/>
              <a:ext cx="551689" cy="626231"/>
            </a:xfrm>
            <a:custGeom>
              <a:avLst/>
              <a:gdLst/>
              <a:ahLst/>
              <a:cxnLst/>
              <a:rect l="l" t="t" r="r" b="b"/>
              <a:pathLst>
                <a:path w="551689" h="626231">
                  <a:moveTo>
                    <a:pt x="0" y="0"/>
                  </a:moveTo>
                  <a:lnTo>
                    <a:pt x="551689" y="0"/>
                  </a:lnTo>
                  <a:lnTo>
                    <a:pt x="551689" y="626231"/>
                  </a:lnTo>
                  <a:lnTo>
                    <a:pt x="0" y="626231"/>
                  </a:lnTo>
                  <a:close/>
                </a:path>
              </a:pathLst>
            </a:custGeom>
            <a:solidFill>
              <a:srgbClr val="CCCCCC"/>
            </a:solidFill>
          </p:spPr>
          <p:txBody>
            <a:bodyPr/>
            <a:lstStyle/>
            <a:p>
              <a:endParaRPr lang="en-GB"/>
            </a:p>
          </p:txBody>
        </p:sp>
        <p:sp>
          <p:nvSpPr>
            <p:cNvPr id="8" name="TextBox 8"/>
            <p:cNvSpPr txBox="1"/>
            <p:nvPr/>
          </p:nvSpPr>
          <p:spPr>
            <a:xfrm>
              <a:off x="0" y="-19050"/>
              <a:ext cx="551689" cy="645281"/>
            </a:xfrm>
            <a:prstGeom prst="rect">
              <a:avLst/>
            </a:prstGeom>
          </p:spPr>
          <p:txBody>
            <a:bodyPr lIns="50800" tIns="50800" rIns="50800" bIns="50800" rtlCol="0" anchor="ctr"/>
            <a:lstStyle/>
            <a:p>
              <a:pPr algn="ctr">
                <a:lnSpc>
                  <a:spcPts val="2859"/>
                </a:lnSpc>
              </a:pPr>
              <a:endParaRPr/>
            </a:p>
          </p:txBody>
        </p:sp>
      </p:grpSp>
      <p:sp>
        <p:nvSpPr>
          <p:cNvPr id="9" name="Freeform 9"/>
          <p:cNvSpPr/>
          <p:nvPr/>
        </p:nvSpPr>
        <p:spPr>
          <a:xfrm>
            <a:off x="8057716" y="4914900"/>
            <a:ext cx="9801774" cy="4262596"/>
          </a:xfrm>
          <a:custGeom>
            <a:avLst/>
            <a:gdLst/>
            <a:ahLst/>
            <a:cxnLst/>
            <a:rect l="l" t="t" r="r" b="b"/>
            <a:pathLst>
              <a:path w="10649341" h="4707555">
                <a:moveTo>
                  <a:pt x="0" y="0"/>
                </a:moveTo>
                <a:lnTo>
                  <a:pt x="10649341" y="0"/>
                </a:lnTo>
                <a:lnTo>
                  <a:pt x="10649341" y="4707555"/>
                </a:lnTo>
                <a:lnTo>
                  <a:pt x="0" y="4707555"/>
                </a:lnTo>
                <a:lnTo>
                  <a:pt x="0" y="0"/>
                </a:lnTo>
                <a:close/>
              </a:path>
            </a:pathLst>
          </a:custGeom>
          <a:blipFill>
            <a:blip r:embed="rId4"/>
            <a:stretch>
              <a:fillRect/>
            </a:stretch>
          </a:blipFill>
        </p:spPr>
        <p:txBody>
          <a:bodyPr/>
          <a:lstStyle/>
          <a:p>
            <a:endParaRPr lang="en-GB"/>
          </a:p>
        </p:txBody>
      </p:sp>
      <p:sp>
        <p:nvSpPr>
          <p:cNvPr id="10" name="TextBox 10"/>
          <p:cNvSpPr txBox="1"/>
          <p:nvPr/>
        </p:nvSpPr>
        <p:spPr>
          <a:xfrm>
            <a:off x="4243113" y="404307"/>
            <a:ext cx="9801774" cy="1594138"/>
          </a:xfrm>
          <a:prstGeom prst="rect">
            <a:avLst/>
          </a:prstGeom>
        </p:spPr>
        <p:txBody>
          <a:bodyPr lIns="0" tIns="0" rIns="0" bIns="0" rtlCol="0" anchor="t">
            <a:spAutoFit/>
          </a:bodyPr>
          <a:lstStyle/>
          <a:p>
            <a:pPr marL="0" lvl="0" indent="0" algn="ctr">
              <a:lnSpc>
                <a:spcPts val="13015"/>
              </a:lnSpc>
              <a:spcBef>
                <a:spcPct val="0"/>
              </a:spcBef>
            </a:pPr>
            <a:r>
              <a:rPr lang="en-US" sz="9431" spc="924">
                <a:solidFill>
                  <a:srgbClr val="231F20"/>
                </a:solidFill>
                <a:latin typeface="Oswald Bold"/>
              </a:rPr>
              <a:t>STYLEDIFFUSION</a:t>
            </a:r>
          </a:p>
        </p:txBody>
      </p:sp>
      <p:sp>
        <p:nvSpPr>
          <p:cNvPr id="11" name="TextBox 11"/>
          <p:cNvSpPr txBox="1"/>
          <p:nvPr/>
        </p:nvSpPr>
        <p:spPr>
          <a:xfrm>
            <a:off x="459217" y="2763203"/>
            <a:ext cx="8684784" cy="5713094"/>
          </a:xfrm>
          <a:prstGeom prst="rect">
            <a:avLst/>
          </a:prstGeom>
        </p:spPr>
        <p:txBody>
          <a:bodyPr wrap="square" lIns="0" tIns="0" rIns="0" bIns="0" rtlCol="0" anchor="t">
            <a:spAutoFit/>
          </a:bodyPr>
          <a:lstStyle/>
          <a:p>
            <a:pPr algn="just">
              <a:lnSpc>
                <a:spcPts val="4140"/>
              </a:lnSpc>
            </a:pPr>
            <a:r>
              <a:rPr lang="en-US" sz="3000" spc="294" dirty="0">
                <a:solidFill>
                  <a:srgbClr val="231F20"/>
                </a:solidFill>
                <a:latin typeface="Arimo Bold" panose="020B0604020202020204" charset="0"/>
                <a:ea typeface="Arimo Bold" panose="020B0604020202020204" charset="0"/>
                <a:cs typeface="Arimo Bold" panose="020B0604020202020204" charset="0"/>
              </a:rPr>
              <a:t>Architecture</a:t>
            </a:r>
          </a:p>
          <a:p>
            <a:pPr algn="just">
              <a:lnSpc>
                <a:spcPts val="4140"/>
              </a:lnSpc>
            </a:pPr>
            <a:r>
              <a:rPr lang="en-US" sz="3000" spc="294" dirty="0">
                <a:solidFill>
                  <a:srgbClr val="231F20"/>
                </a:solidFill>
                <a:latin typeface="Arimo" panose="020B0604020202020204" charset="0"/>
                <a:ea typeface="Arimo" panose="020B0604020202020204" charset="0"/>
                <a:cs typeface="Arimo" panose="020B0604020202020204" charset="0"/>
              </a:rPr>
              <a:t>Diffusion-based Style Removal Module, Diffusion-based Style Transfer Module, CLIP-based Style Disentanglement Loss.</a:t>
            </a:r>
          </a:p>
          <a:p>
            <a:pPr algn="just">
              <a:lnSpc>
                <a:spcPts val="4140"/>
              </a:lnSpc>
            </a:pPr>
            <a:r>
              <a:rPr lang="en-US" sz="3000" spc="294" dirty="0">
                <a:solidFill>
                  <a:srgbClr val="231F20"/>
                </a:solidFill>
                <a:latin typeface="Arimo Bold" panose="020B0604020202020204" charset="0"/>
                <a:ea typeface="Arimo Bold" panose="020B0604020202020204" charset="0"/>
                <a:cs typeface="Arimo Bold" panose="020B0604020202020204" charset="0"/>
              </a:rPr>
              <a:t>Contributions</a:t>
            </a:r>
          </a:p>
          <a:p>
            <a:pPr marL="626115" lvl="1" indent="-313058" algn="just">
              <a:lnSpc>
                <a:spcPts val="4002"/>
              </a:lnSpc>
              <a:buAutoNum type="arabicPeriod"/>
            </a:pPr>
            <a:r>
              <a:rPr lang="en-US" sz="2900" spc="284" dirty="0">
                <a:solidFill>
                  <a:srgbClr val="231F20"/>
                </a:solidFill>
                <a:latin typeface="Arimo" panose="020B0604020202020204" charset="0"/>
                <a:ea typeface="Arimo" panose="020B0604020202020204" charset="0"/>
                <a:cs typeface="Arimo" panose="020B0604020202020204" charset="0"/>
              </a:rPr>
              <a:t>Control over C-S disentanglement.</a:t>
            </a:r>
          </a:p>
          <a:p>
            <a:pPr marL="626115" lvl="1" indent="-313058" algn="just">
              <a:lnSpc>
                <a:spcPts val="4002"/>
              </a:lnSpc>
              <a:buAutoNum type="arabicPeriod"/>
            </a:pPr>
            <a:r>
              <a:rPr lang="en-US" sz="2900" spc="284" dirty="0">
                <a:solidFill>
                  <a:srgbClr val="231F20"/>
                </a:solidFill>
                <a:latin typeface="Arimo" panose="020B0604020202020204" charset="0"/>
                <a:ea typeface="Arimo" panose="020B0604020202020204" charset="0"/>
                <a:cs typeface="Arimo" panose="020B0604020202020204" charset="0"/>
              </a:rPr>
              <a:t>Robust to mode collapse.</a:t>
            </a:r>
          </a:p>
          <a:p>
            <a:pPr algn="just">
              <a:lnSpc>
                <a:spcPts val="4140"/>
              </a:lnSpc>
            </a:pPr>
            <a:r>
              <a:rPr lang="en-US" sz="3000" spc="294" dirty="0">
                <a:solidFill>
                  <a:srgbClr val="231F20"/>
                </a:solidFill>
                <a:latin typeface="Arimo Bold" panose="020B0604020202020204" charset="0"/>
                <a:ea typeface="Arimo Bold" panose="020B0604020202020204" charset="0"/>
                <a:cs typeface="Arimo Bold" panose="020B0604020202020204" charset="0"/>
              </a:rPr>
              <a:t>Limitations</a:t>
            </a:r>
          </a:p>
          <a:p>
            <a:pPr marL="647705" lvl="1" indent="-323852" algn="just">
              <a:lnSpc>
                <a:spcPts val="4140"/>
              </a:lnSpc>
              <a:buAutoNum type="arabicPeriod"/>
            </a:pPr>
            <a:r>
              <a:rPr lang="en-US" sz="3000" spc="294" dirty="0">
                <a:solidFill>
                  <a:srgbClr val="231F20"/>
                </a:solidFill>
                <a:latin typeface="Arimo" panose="020B0604020202020204" charset="0"/>
                <a:ea typeface="Arimo" panose="020B0604020202020204" charset="0"/>
                <a:cs typeface="Arimo" panose="020B0604020202020204" charset="0"/>
              </a:rPr>
              <a:t>Need for fine-tuning.</a:t>
            </a:r>
          </a:p>
          <a:p>
            <a:pPr marL="647705" lvl="1" indent="-323852" algn="just">
              <a:lnSpc>
                <a:spcPts val="4140"/>
              </a:lnSpc>
              <a:buAutoNum type="arabicPeriod"/>
            </a:pPr>
            <a:r>
              <a:rPr lang="en-US" sz="3000" spc="294" dirty="0">
                <a:solidFill>
                  <a:srgbClr val="231F20"/>
                </a:solidFill>
                <a:latin typeface="Arimo" panose="020B0604020202020204" charset="0"/>
                <a:ea typeface="Arimo" panose="020B0604020202020204" charset="0"/>
                <a:cs typeface="Arimo" panose="020B0604020202020204" charset="0"/>
              </a:rPr>
              <a:t>Efficiency issues.</a:t>
            </a:r>
          </a:p>
          <a:p>
            <a:pPr marL="647705" lvl="1" indent="-323852" algn="just">
              <a:lnSpc>
                <a:spcPts val="4140"/>
              </a:lnSpc>
              <a:buAutoNum type="arabicPeriod"/>
            </a:pPr>
            <a:r>
              <a:rPr lang="en-US" sz="3000" spc="294" dirty="0">
                <a:solidFill>
                  <a:srgbClr val="231F20"/>
                </a:solidFill>
                <a:latin typeface="Arimo" panose="020B0604020202020204" charset="0"/>
                <a:ea typeface="Arimo" panose="020B0604020202020204" charset="0"/>
                <a:cs typeface="Arimo" panose="020B0604020202020204" charset="0"/>
              </a:rPr>
              <a:t>Vanishing of salient content.</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111</TotalTime>
  <Words>905</Words>
  <Application>Microsoft Office PowerPoint</Application>
  <PresentationFormat>Custom</PresentationFormat>
  <Paragraphs>146</Paragraphs>
  <Slides>22</Slides>
  <Notes>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22</vt:i4>
      </vt:variant>
    </vt:vector>
  </HeadingPairs>
  <TitlesOfParts>
    <vt:vector size="34" baseType="lpstr">
      <vt:lpstr>Arimo</vt:lpstr>
      <vt:lpstr>Oswald Bold Italics</vt:lpstr>
      <vt:lpstr>DM Sans</vt:lpstr>
      <vt:lpstr>Arimo Bold</vt:lpstr>
      <vt:lpstr>HK Grotesk Bold</vt:lpstr>
      <vt:lpstr>Open Sauce Bold</vt:lpstr>
      <vt:lpstr>Open Sauce</vt:lpstr>
      <vt:lpstr>Oswald</vt:lpstr>
      <vt:lpstr>Oswald Bold</vt:lpstr>
      <vt:lpstr>Calibri</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Grey minimalist business project presentation </dc:title>
  <cp:lastModifiedBy>Mostafa Kotb</cp:lastModifiedBy>
  <cp:revision>4</cp:revision>
  <dcterms:created xsi:type="dcterms:W3CDTF">2006-08-16T00:00:00Z</dcterms:created>
  <dcterms:modified xsi:type="dcterms:W3CDTF">2024-06-10T20:09:53Z</dcterms:modified>
  <dc:identifier>DAGHuyB3i0o</dc:identifier>
</cp:coreProperties>
</file>